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326" r:id="rId2"/>
    <p:sldId id="257" r:id="rId3"/>
    <p:sldId id="327" r:id="rId4"/>
    <p:sldId id="258" r:id="rId5"/>
    <p:sldId id="281" r:id="rId6"/>
    <p:sldId id="282" r:id="rId7"/>
    <p:sldId id="278" r:id="rId8"/>
    <p:sldId id="280" r:id="rId9"/>
    <p:sldId id="284" r:id="rId10"/>
    <p:sldId id="292" r:id="rId11"/>
    <p:sldId id="285" r:id="rId12"/>
    <p:sldId id="286" r:id="rId13"/>
    <p:sldId id="287" r:id="rId14"/>
    <p:sldId id="288" r:id="rId15"/>
    <p:sldId id="290" r:id="rId16"/>
    <p:sldId id="293" r:id="rId17"/>
    <p:sldId id="291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3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4" r:id="rId38"/>
    <p:sldId id="315" r:id="rId39"/>
    <p:sldId id="316" r:id="rId40"/>
    <p:sldId id="319" r:id="rId41"/>
    <p:sldId id="317" r:id="rId42"/>
    <p:sldId id="318" r:id="rId43"/>
    <p:sldId id="321" r:id="rId44"/>
    <p:sldId id="322" r:id="rId45"/>
    <p:sldId id="323" r:id="rId46"/>
    <p:sldId id="324" r:id="rId47"/>
    <p:sldId id="325" r:id="rId48"/>
  </p:sldIdLst>
  <p:sldSz cx="14400213" cy="71993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4F4"/>
    <a:srgbClr val="ABB2BF"/>
    <a:srgbClr val="404956"/>
    <a:srgbClr val="353C48"/>
    <a:srgbClr val="191C23"/>
    <a:srgbClr val="2C323D"/>
    <a:srgbClr val="47515F"/>
    <a:srgbClr val="585858"/>
    <a:srgbClr val="1E2228"/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7"/>
    <p:restoredTop sz="93750"/>
  </p:normalViewPr>
  <p:slideViewPr>
    <p:cSldViewPr snapToGrid="0" snapToObjects="1">
      <p:cViewPr varScale="1">
        <p:scale>
          <a:sx n="123" d="100"/>
          <a:sy n="123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50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5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6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02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442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2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5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509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09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33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91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3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60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625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70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129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04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025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08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45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335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68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89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66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37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984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55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885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8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774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609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30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4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59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11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70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01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96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90874" y="3010529"/>
            <a:ext cx="13418466" cy="117826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90874" y="622902"/>
            <a:ext cx="13418466" cy="80160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90874" y="1613109"/>
            <a:ext cx="13418466" cy="47819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90874" y="622902"/>
            <a:ext cx="13418466" cy="80160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90877" y="1613109"/>
            <a:ext cx="6299147" cy="47819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610195" y="1613109"/>
            <a:ext cx="6299147" cy="47819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90874" y="622902"/>
            <a:ext cx="13418466" cy="80160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90876" y="777672"/>
            <a:ext cx="4422113" cy="105774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90876" y="1945014"/>
            <a:ext cx="4422113" cy="445018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72061" y="630077"/>
            <a:ext cx="10028179" cy="572585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7200107" y="-175"/>
            <a:ext cx="7200107" cy="71993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18118" y="1726065"/>
            <a:ext cx="6370489" cy="207476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18118" y="3923444"/>
            <a:ext cx="6370489" cy="172875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778859" y="1013486"/>
            <a:ext cx="6042609" cy="517200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90876" y="5921505"/>
            <a:ext cx="9447068" cy="84695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90874" y="1548238"/>
            <a:ext cx="13418466" cy="274829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90874" y="4412145"/>
            <a:ext cx="13418466" cy="182071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90874" y="622902"/>
            <a:ext cx="13418466" cy="8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90874" y="1613109"/>
            <a:ext cx="13418466" cy="478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3342653" y="6527068"/>
            <a:ext cx="864108" cy="55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acthub.io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7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73">
            <a:extLst>
              <a:ext uri="{FF2B5EF4-FFF2-40B4-BE49-F238E27FC236}">
                <a16:creationId xmlns:a16="http://schemas.microsoft.com/office/drawing/2014/main" id="{48559868-821C-909D-BDC8-244DFEAAD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72952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Django + PostgreSQL +Elastic ON Kubernetes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3228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Settings-Django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764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lang="en-US" altLang="ko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-Django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82D838-5DD8-32C2-BDD6-2E02C48F6C93}"/>
              </a:ext>
            </a:extLst>
          </p:cNvPr>
          <p:cNvGrpSpPr/>
          <p:nvPr/>
        </p:nvGrpSpPr>
        <p:grpSpPr>
          <a:xfrm>
            <a:off x="2908634" y="1708508"/>
            <a:ext cx="8520601" cy="3757107"/>
            <a:chOff x="2908634" y="1916328"/>
            <a:chExt cx="8520601" cy="3757107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916328"/>
              <a:ext cx="8520600" cy="3757107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91632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213274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213274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213274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600450" y="2564711"/>
            <a:ext cx="7200900" cy="2349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pip3 freeze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asgiref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==3.6.0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Django==4.1.4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psycopg2-binary==2.9.5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sqlparse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==0.4.3</a:t>
            </a: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40829-8268-641E-5579-8905A0145255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4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00ED-0DF8-AF46-681C-6DDF698327B1}"/>
              </a:ext>
            </a:extLst>
          </p:cNvPr>
          <p:cNvGrpSpPr/>
          <p:nvPr/>
        </p:nvGrpSpPr>
        <p:grpSpPr>
          <a:xfrm>
            <a:off x="2908634" y="1708508"/>
            <a:ext cx="8520601" cy="4868936"/>
            <a:chOff x="2908634" y="1916328"/>
            <a:chExt cx="8520601" cy="4868936"/>
          </a:xfrm>
        </p:grpSpPr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id="{B9C9F2CE-D660-257F-3487-C6E458478E38}"/>
                </a:ext>
              </a:extLst>
            </p:cNvPr>
            <p:cNvSpPr/>
            <p:nvPr/>
          </p:nvSpPr>
          <p:spPr>
            <a:xfrm>
              <a:off x="2908634" y="1916328"/>
              <a:ext cx="8520600" cy="4868936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AF81F91F-3826-9FFF-3104-C41BA17453FE}"/>
                </a:ext>
              </a:extLst>
            </p:cNvPr>
            <p:cNvSpPr/>
            <p:nvPr/>
          </p:nvSpPr>
          <p:spPr>
            <a:xfrm>
              <a:off x="2908635" y="191632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2B21F1-99BF-0428-A1E1-CD3A26687C99}"/>
                </a:ext>
              </a:extLst>
            </p:cNvPr>
            <p:cNvSpPr/>
            <p:nvPr/>
          </p:nvSpPr>
          <p:spPr>
            <a:xfrm>
              <a:off x="3148445" y="213274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4526FA-AE37-31C8-B695-7D51FB41568B}"/>
                </a:ext>
              </a:extLst>
            </p:cNvPr>
            <p:cNvSpPr/>
            <p:nvPr/>
          </p:nvSpPr>
          <p:spPr>
            <a:xfrm>
              <a:off x="3460172" y="213274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9B1A2B-68DD-03F1-FAA7-89803A9C27D6}"/>
                </a:ext>
              </a:extLst>
            </p:cNvPr>
            <p:cNvSpPr/>
            <p:nvPr/>
          </p:nvSpPr>
          <p:spPr>
            <a:xfrm>
              <a:off x="3782290" y="213274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9EE541-DED1-9CE9-7667-032C8912A3A9}"/>
              </a:ext>
            </a:extLst>
          </p:cNvPr>
          <p:cNvSpPr txBox="1"/>
          <p:nvPr/>
        </p:nvSpPr>
        <p:spPr>
          <a:xfrm>
            <a:off x="3392630" y="2564711"/>
            <a:ext cx="8520600" cy="447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ALLOWED_HOSTS </a:t>
            </a:r>
            <a:r>
              <a:rPr lang="en" altLang="ko-Kore-KR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‘*’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    </a:t>
            </a:r>
            <a:r>
              <a:rPr lang="en" altLang="ko-Kore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R" altLang="en-US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모든 곳으로부터 접속 허용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" altLang="ko-Kore-KR" sz="1200" i="0" dirty="0">
                <a:solidFill>
                  <a:srgbClr val="ABB2BF"/>
                </a:solidFill>
                <a:latin typeface="Menlo" panose="020B0609030804020204" pitchFamily="49" charset="0"/>
              </a:rPr>
              <a:t>	.</a:t>
            </a:r>
          </a:p>
          <a:p>
            <a:pPr lvl="2"/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.</a:t>
            </a:r>
          </a:p>
          <a:p>
            <a:pPr lvl="2"/>
            <a:r>
              <a:rPr lang="en" altLang="ko-Kore-KR" sz="1200" i="0" dirty="0">
                <a:solidFill>
                  <a:srgbClr val="ABB2BF"/>
                </a:solidFill>
                <a:latin typeface="Menlo" panose="020B0609030804020204" pitchFamily="49" charset="0"/>
              </a:rPr>
              <a:t>	.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DATABASES </a:t>
            </a:r>
            <a:r>
              <a:rPr lang="en" altLang="ko-Kore-KR" sz="12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'default'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'ENGINE'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'django.db.backends.postgresql_psycopg2’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'NAME'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os.environ.get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'POSTGRES_NAME'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-database’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</a:t>
            </a:r>
            <a:r>
              <a:rPr lang="en" altLang="ko-Kore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R" altLang="en-US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dirty="0">
                <a:solidFill>
                  <a:srgbClr val="404956"/>
                </a:solidFill>
                <a:latin typeface="Menlo" panose="020B0609030804020204" pitchFamily="49" charset="0"/>
              </a:rPr>
              <a:t>DB </a:t>
            </a:r>
            <a:r>
              <a:rPr lang="ko-KR" altLang="en-US" sz="1200" dirty="0">
                <a:solidFill>
                  <a:srgbClr val="404956"/>
                </a:solidFill>
                <a:latin typeface="Menlo" panose="020B0609030804020204" pitchFamily="49" charset="0"/>
              </a:rPr>
              <a:t>이름 추가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'USER'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os.environ.get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'POSTGRES_USER'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'root’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</a:t>
            </a:r>
            <a:r>
              <a:rPr lang="en-US" altLang="ko-KR" sz="1200" dirty="0">
                <a:solidFill>
                  <a:srgbClr val="404956"/>
                </a:solidFill>
                <a:latin typeface="Menlo" panose="020B0609030804020204" pitchFamily="49" charset="0"/>
              </a:rPr>
              <a:t>#</a:t>
            </a:r>
            <a:r>
              <a:rPr lang="ko-KR" altLang="en-US" sz="1200" dirty="0">
                <a:solidFill>
                  <a:srgbClr val="404956"/>
                </a:solidFill>
                <a:latin typeface="Menlo" panose="020B0609030804020204" pitchFamily="49" charset="0"/>
              </a:rPr>
              <a:t> 사용자 이름 추가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'PASSWORD'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os.environ.get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'POSTGRES_PASSWORD'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toor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＇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ko-KR" altLang="en-US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-US" altLang="ko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R" altLang="en-US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 사용자 비밀번호 추가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'HOST'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os.getenv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'POSTGRES_SERVICE_HOST'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'127.0.0.1’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ko-KR" altLang="en-US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-US" altLang="ko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# DB</a:t>
            </a:r>
            <a:r>
              <a:rPr lang="ko-KR" altLang="en-US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ko-KR" altLang="en-US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주소 추가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'PORT'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os.getenv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'POSTGRES_SERVICE_PORT'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5432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ko-KR" sz="1200" b="0" dirty="0">
                <a:solidFill>
                  <a:srgbClr val="404956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altLang="ko-KR" sz="1200" dirty="0">
                <a:solidFill>
                  <a:srgbClr val="404956"/>
                </a:solidFill>
                <a:latin typeface="Menlo" panose="020B0609030804020204" pitchFamily="49" charset="0"/>
              </a:rPr>
              <a:t>DB </a:t>
            </a:r>
            <a:r>
              <a:rPr lang="ko-KR" altLang="en-US" sz="1200" dirty="0">
                <a:solidFill>
                  <a:srgbClr val="404956"/>
                </a:solidFill>
                <a:latin typeface="Menlo" panose="020B0609030804020204" pitchFamily="49" charset="0"/>
              </a:rPr>
              <a:t>포트번호 추가</a:t>
            </a:r>
            <a:endParaRPr lang="en" altLang="ko-Kore-KR" sz="1200" b="0" dirty="0">
              <a:solidFill>
                <a:srgbClr val="404956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" altLang="ko-Kore-KR" sz="18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150000"/>
              </a:lnSpc>
            </a:pPr>
            <a:endParaRPr lang="ko-Kore-KR" alt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AC34A-8C0C-624B-F724-510B926CB0B2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settings.py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491BD1A2-76A7-F881-29C3-A0317260FB41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lang="en-US" altLang="ko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-Django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589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lang="en-US" altLang="ko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-Django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82D838-5DD8-32C2-BDD6-2E02C48F6C93}"/>
              </a:ext>
            </a:extLst>
          </p:cNvPr>
          <p:cNvGrpSpPr/>
          <p:nvPr/>
        </p:nvGrpSpPr>
        <p:grpSpPr>
          <a:xfrm>
            <a:off x="2908634" y="1708508"/>
            <a:ext cx="8520601" cy="3757107"/>
            <a:chOff x="2908634" y="1916328"/>
            <a:chExt cx="8520601" cy="3757107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916328"/>
              <a:ext cx="8520600" cy="3757107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91632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213274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213274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213274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600450" y="2564711"/>
            <a:ext cx="7200900" cy="2722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</a:t>
            </a:r>
            <a:r>
              <a:rPr lang="en-US" altLang="ko-Kore-KR" sz="1600" dirty="0">
                <a:solidFill>
                  <a:srgbClr val="ABB2BF"/>
                </a:solidFill>
                <a:latin typeface="Menlo" panose="020B0609030804020204" pitchFamily="49" charset="0"/>
              </a:rPr>
              <a:t>python3 </a:t>
            </a:r>
            <a:r>
              <a:rPr lang="en-US" altLang="ko-Kore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manage.py</a:t>
            </a:r>
            <a:r>
              <a:rPr lang="en-US" altLang="ko-Kore-KR" sz="16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createsuperuser</a:t>
            </a:r>
            <a:endParaRPr lang="en" altLang="ko-Kore-KR" sz="16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ko-Kore-KR" sz="160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Username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(leave blank to use ‘root’): root 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 address: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Password: 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Password (again): </a:t>
            </a:r>
          </a:p>
          <a:p>
            <a:pPr algn="l">
              <a:lnSpc>
                <a:spcPct val="1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Superuser created successfully.</a:t>
            </a:r>
            <a:br>
              <a:rPr lang="en" altLang="ko-Kore-KR" sz="18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ko-Kore-KR" altLang="en-US" sz="1800" dirty="0">
              <a:solidFill>
                <a:srgbClr val="ABB2B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97739D-52EB-1BFA-09EF-D8E08011375D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7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r>
              <a:rPr lang="en-US" altLang="ko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-Django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9CD746-30B0-1BE1-3AAC-39B9D1D929A9}"/>
              </a:ext>
            </a:extLst>
          </p:cNvPr>
          <p:cNvGrpSpPr/>
          <p:nvPr/>
        </p:nvGrpSpPr>
        <p:grpSpPr>
          <a:xfrm>
            <a:off x="2908634" y="1708509"/>
            <a:ext cx="8520601" cy="2587824"/>
            <a:chOff x="2908634" y="1708509"/>
            <a:chExt cx="8520601" cy="2587824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9"/>
              <a:ext cx="8520600" cy="2587824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600450" y="2502365"/>
            <a:ext cx="7200900" cy="2099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python </a:t>
            </a:r>
            <a:r>
              <a:rPr lang="en" altLang="ko-Kore-KR" sz="16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manage.py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makemigrations</a:t>
            </a:r>
            <a:endParaRPr lang="en" altLang="ko-Kore-KR" sz="16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" altLang="ko-Kore-KR" sz="1600" dirty="0">
                <a:solidFill>
                  <a:srgbClr val="ABB2BF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python </a:t>
            </a:r>
            <a:r>
              <a:rPr lang="en" altLang="ko-Kore-KR" sz="16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manage.py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migrate</a:t>
            </a:r>
          </a:p>
          <a:p>
            <a:pPr algn="l">
              <a:lnSpc>
                <a:spcPct val="200000"/>
              </a:lnSpc>
            </a:pP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8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AAA403-1D4B-36F6-3208-65D69FF746B6}"/>
              </a:ext>
            </a:extLst>
          </p:cNvPr>
          <p:cNvGrpSpPr/>
          <p:nvPr/>
        </p:nvGrpSpPr>
        <p:grpSpPr>
          <a:xfrm>
            <a:off x="2908634" y="1708508"/>
            <a:ext cx="8520601" cy="5055974"/>
            <a:chOff x="2908634" y="1708508"/>
            <a:chExt cx="8520601" cy="5055974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2B51E576-5B5E-47F8-B891-1FD106207E6E}"/>
                </a:ext>
              </a:extLst>
            </p:cNvPr>
            <p:cNvSpPr/>
            <p:nvPr/>
          </p:nvSpPr>
          <p:spPr>
            <a:xfrm>
              <a:off x="2908634" y="1708508"/>
              <a:ext cx="8520600" cy="5055974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128D23DA-BB57-7165-E271-02B87BF91C64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3099936-622B-AE58-D31D-98C8DEF94445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C9FFA8-859E-DC84-AD72-1EC696529662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3437D7-E90B-7C1E-D31B-E78E0D0DA2F1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99D679-EA6A-F08F-7EA1-70016C6CA0F3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Dockerfile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10" name="Shape 68">
            <a:extLst>
              <a:ext uri="{FF2B5EF4-FFF2-40B4-BE49-F238E27FC236}">
                <a16:creationId xmlns:a16="http://schemas.microsoft.com/office/drawing/2014/main" id="{F600DBC9-3D7B-C40F-D31B-8A477EAA4E2D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</a:t>
            </a:r>
            <a:r>
              <a:rPr lang="en-US" altLang="ko-Kore-KR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09BBE-24AC-CC71-1252-9F3F1FAA3E58}"/>
              </a:ext>
            </a:extLst>
          </p:cNvPr>
          <p:cNvSpPr txBox="1"/>
          <p:nvPr/>
        </p:nvSpPr>
        <p:spPr>
          <a:xfrm>
            <a:off x="3460172" y="2432483"/>
            <a:ext cx="76061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python:latest</a:t>
            </a:r>
            <a:endParaRPr lang="en" altLang="ko-Kore-KR" sz="1600" b="0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ko-Kore-KR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altLang="ko-Kore-KR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 </a:t>
            </a:r>
            <a:r>
              <a:rPr lang="ko-KR" altLang="en-US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마지막 버전 설치</a:t>
            </a:r>
            <a:endParaRPr lang="en" altLang="ko-Kore-KR" sz="1400" b="1" dirty="0">
              <a:solidFill>
                <a:srgbClr val="404956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/code</a:t>
            </a:r>
          </a:p>
          <a:p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 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컨테이너에 </a:t>
            </a:r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 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디렉토리 생성</a:t>
            </a:r>
            <a:endParaRPr lang="en-US" altLang="ko-KR" sz="1400" b="1" dirty="0">
              <a:solidFill>
                <a:srgbClr val="40495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" altLang="ko-Kore-KR" sz="1400" b="1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kube-django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" altLang="ko-Kore-KR" sz="1600" b="1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-US" altLang="ko-Kore-KR" sz="1600" b="1" dirty="0">
              <a:solidFill>
                <a:srgbClr val="ABB2B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Django </a:t>
            </a:r>
            <a:r>
              <a:rPr lang="ko-KR" altLang="en-US" sz="14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프로젝트 디렉토리를 컨테이너에 복사</a:t>
            </a:r>
            <a:endParaRPr lang="en" altLang="ko-Kore-KR" sz="1400" b="1" dirty="0">
              <a:solidFill>
                <a:srgbClr val="404956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pip3 install --upgrade pip</a:t>
            </a:r>
          </a:p>
          <a:p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pip3 install -r 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" altLang="ko-Kore-KR" sz="1600" b="0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list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설치</a:t>
            </a:r>
            <a:endParaRPr lang="en-US" altLang="ko-KR" sz="1400" b="1" dirty="0">
              <a:solidFill>
                <a:srgbClr val="40495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EXPOSE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8000</a:t>
            </a:r>
          </a:p>
          <a:p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8000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허용</a:t>
            </a:r>
            <a:endParaRPr lang="en-US" altLang="ko-KR" sz="1400" b="1" dirty="0">
              <a:solidFill>
                <a:srgbClr val="40495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" altLang="ko-Kore-KR" sz="1400" b="1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ko-Kore-KR" sz="1600" b="0" dirty="0">
                <a:solidFill>
                  <a:srgbClr val="61AFE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python3 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manage.py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runserver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0.0.0.0:8000 --</a:t>
            </a:r>
            <a:r>
              <a:rPr lang="en" altLang="ko-Kore-KR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noreload</a:t>
            </a:r>
            <a: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altLang="ko-KR" sz="14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컨테이너 </a:t>
            </a:r>
            <a:r>
              <a:rPr lang="ko-KR" altLang="en-US" sz="1400" b="1" dirty="0" err="1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실행시</a:t>
            </a:r>
            <a:r>
              <a:rPr lang="ko-KR" altLang="en-US" sz="14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실행될 명령어</a:t>
            </a:r>
            <a:br>
              <a:rPr lang="en" altLang="ko-Kore-KR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" altLang="ko-Kore-KR" sz="1600" b="0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6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Settings-Kubernetes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0300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Helm install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82D838-5DD8-32C2-BDD6-2E02C48F6C93}"/>
              </a:ext>
            </a:extLst>
          </p:cNvPr>
          <p:cNvGrpSpPr/>
          <p:nvPr/>
        </p:nvGrpSpPr>
        <p:grpSpPr>
          <a:xfrm>
            <a:off x="2908634" y="1708508"/>
            <a:ext cx="8520601" cy="3757107"/>
            <a:chOff x="2908634" y="1916328"/>
            <a:chExt cx="8520601" cy="3757107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916328"/>
              <a:ext cx="8520600" cy="3757107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91632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213274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213274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213274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600450" y="2564711"/>
            <a:ext cx="7200900" cy="18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50000"/>
              </a:lnSpc>
            </a:pP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brew install helm   </a:t>
            </a:r>
            <a:r>
              <a:rPr lang="en-US" altLang="ko-KR" sz="1400" b="1" dirty="0">
                <a:solidFill>
                  <a:srgbClr val="ABB2BF"/>
                </a:solidFill>
                <a:latin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400" b="1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맥 </a:t>
            </a:r>
            <a:r>
              <a:rPr lang="en-US" altLang="ko-KR" sz="1400" b="1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OS</a:t>
            </a:r>
            <a:endParaRPr lang="en" altLang="ko-Kore-KR" sz="1600" b="1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250000"/>
              </a:lnSpc>
            </a:pPr>
            <a:r>
              <a:rPr lang="en" altLang="ko-Kore-KR" sz="1600" dirty="0">
                <a:solidFill>
                  <a:srgbClr val="ABB2BF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</a:t>
            </a:r>
            <a:r>
              <a:rPr lang="en" altLang="ko-Kore-KR" sz="160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choco</a:t>
            </a:r>
            <a:r>
              <a:rPr lang="en" altLang="ko-Kore-KR" sz="160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</a:t>
            </a:r>
            <a:r>
              <a:rPr lang="en" altLang="ko-Kore-KR" sz="160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kubernetes</a:t>
            </a:r>
            <a:r>
              <a:rPr lang="en" altLang="ko-Kore-KR" sz="160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-helm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1400" b="1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윈도우</a:t>
            </a:r>
            <a:endParaRPr lang="en" altLang="ko-Kore-KR" sz="1400" b="1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250000"/>
              </a:lnSpc>
            </a:pPr>
            <a:r>
              <a:rPr lang="en" altLang="ko-Kore-KR" sz="1600" dirty="0">
                <a:solidFill>
                  <a:srgbClr val="ABB2BF"/>
                </a:solidFill>
                <a:latin typeface="Menlo" panose="020B0609030804020204" pitchFamily="49" charset="0"/>
              </a:rPr>
              <a:t>3</a:t>
            </a:r>
            <a:r>
              <a:rPr lang="en" altLang="ko-Kore-KR" sz="16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</a:t>
            </a:r>
            <a:r>
              <a:rPr lang="en" altLang="ko-Kore-KR" sz="1600" dirty="0" err="1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sudo</a:t>
            </a:r>
            <a:r>
              <a:rPr lang="en" altLang="ko-Kore-KR" sz="1600" dirty="0">
                <a:solidFill>
                  <a:srgbClr val="ABB2B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snap install helm --classic</a:t>
            </a:r>
            <a:r>
              <a:rPr lang="ko-KR" altLang="en-US" sz="16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400" b="1" dirty="0">
                <a:solidFill>
                  <a:srgbClr val="ABB2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리눅스</a:t>
            </a:r>
            <a:endParaRPr lang="en" altLang="ko-Kore-KR" sz="1600" b="1" dirty="0">
              <a:solidFill>
                <a:srgbClr val="ABB2B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1B703-49C8-C38D-6E47-5C3DC2703A63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3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8">
            <a:extLst>
              <a:ext uri="{FF2B5EF4-FFF2-40B4-BE49-F238E27FC236}">
                <a16:creationId xmlns:a16="http://schemas.microsoft.com/office/drawing/2014/main" id="{3E638F7D-1429-D0C5-FB03-2AAC18A2385D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What is Helm?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6" name="Picture 2" descr="CNCF Branding | Helm">
            <a:extLst>
              <a:ext uri="{FF2B5EF4-FFF2-40B4-BE49-F238E27FC236}">
                <a16:creationId xmlns:a16="http://schemas.microsoft.com/office/drawing/2014/main" id="{373EB423-5E4A-6B49-A675-CDD5EA10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79" y="2652469"/>
            <a:ext cx="1291568" cy="1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hape 165">
            <a:extLst>
              <a:ext uri="{FF2B5EF4-FFF2-40B4-BE49-F238E27FC236}">
                <a16:creationId xmlns:a16="http://schemas.microsoft.com/office/drawing/2014/main" id="{2A8B666A-DB79-31EF-3EF3-4A81D9D5998D}"/>
              </a:ext>
            </a:extLst>
          </p:cNvPr>
          <p:cNvCxnSpPr>
            <a:cxnSpLocks/>
          </p:cNvCxnSpPr>
          <p:nvPr/>
        </p:nvCxnSpPr>
        <p:spPr>
          <a:xfrm>
            <a:off x="2771125" y="4118987"/>
            <a:ext cx="8929039" cy="31082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hape 101">
            <a:extLst>
              <a:ext uri="{FF2B5EF4-FFF2-40B4-BE49-F238E27FC236}">
                <a16:creationId xmlns:a16="http://schemas.microsoft.com/office/drawing/2014/main" id="{8D709AA6-B348-1084-3DF8-AC4097512C2B}"/>
              </a:ext>
            </a:extLst>
          </p:cNvPr>
          <p:cNvSpPr txBox="1"/>
          <p:nvPr/>
        </p:nvSpPr>
        <p:spPr>
          <a:xfrm>
            <a:off x="4347986" y="2652469"/>
            <a:ext cx="7081248" cy="193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fr" sz="1500" b="1" dirty="0" err="1">
                <a:latin typeface="Consolas"/>
                <a:ea typeface="Consolas"/>
                <a:cs typeface="Consolas"/>
                <a:sym typeface="Consolas"/>
              </a:rPr>
              <a:t>Helm</a:t>
            </a:r>
            <a:r>
              <a:rPr lang="fr" sz="15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5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Helm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이란 </a:t>
            </a:r>
            <a:r>
              <a:rPr lang="ko-KR" altLang="en-US" sz="1200" b="1" dirty="0" err="1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쿠버네티스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패키지 매니저입니다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Python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pip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또는 </a:t>
            </a:r>
            <a:r>
              <a:rPr lang="en-US" altLang="ko-KR" sz="1200" dirty="0" err="1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centOS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yum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과 같은 패키지 매니저입니다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Helm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을 사용하면 원하는 패키지들을 쉽게 설치 할 수 있습니다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Helm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docker hub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와 비슷하게 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Helm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패키지를 저장하는 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  <a:hlinkClick r:id="rId3"/>
              </a:rPr>
              <a:t>저장소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가 있습니다</a:t>
            </a:r>
            <a:r>
              <a:rPr lang="en-US" altLang="ko-KR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따라서 사용자가 원하는 패키지를 직접 설치하면 되며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values.yaml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로 커스텀</a:t>
            </a:r>
            <a:r>
              <a:rPr lang="ko-KR" altLang="en-US" sz="1200" dirty="0">
                <a:solidFill>
                  <a:schemeClr val="tx1"/>
                </a:solidFill>
                <a:latin typeface="+mj-lt"/>
                <a:ea typeface="Consolas"/>
                <a:cs typeface="Consolas"/>
                <a:sym typeface="Consolas"/>
              </a:rPr>
              <a:t>을 하여 설치 할 수 있습니다</a:t>
            </a:r>
            <a:endParaRPr sz="800" dirty="0">
              <a:latin typeface="+mj-lt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42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6D51-08F3-EDE2-1ADB-A65C22483DAB}"/>
              </a:ext>
            </a:extLst>
          </p:cNvPr>
          <p:cNvSpPr txBox="1"/>
          <p:nvPr/>
        </p:nvSpPr>
        <p:spPr>
          <a:xfrm>
            <a:off x="3539372" y="2298999"/>
            <a:ext cx="7200900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---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antiAffinity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esJavaOpts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"-Xmx256m -Xms256m"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b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ko-Kore-KR" altLang="en-US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사용자 </a:t>
            </a:r>
            <a:r>
              <a:rPr lang="en-US" altLang="ko-Kore-KR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PC</a:t>
            </a:r>
            <a:r>
              <a:rPr lang="ko-Kore-KR" altLang="en-US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환경의 맞게 값을 할당하면 된다</a:t>
            </a:r>
            <a:r>
              <a:rPr lang="en-US" altLang="ko-Kore-KR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.</a:t>
            </a:r>
            <a:endParaRPr lang="en" altLang="ko-Kore-KR" sz="1050" b="1" dirty="0">
              <a:solidFill>
                <a:srgbClr val="5C637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requests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"100m"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memory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"1024M"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limits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"1000m"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memory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"1024M"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altLang="ko-Kore-KR" sz="1050" b="1" dirty="0" err="1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elasticsearch</a:t>
            </a:r>
            <a:r>
              <a:rPr lang="ko-KR" altLang="en-US" sz="1050" b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의 사용자 비밀번호 </a:t>
            </a:r>
            <a:r>
              <a:rPr lang="en-US" altLang="ko-KR" sz="1050" b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050" b="1" dirty="0">
                <a:solidFill>
                  <a:srgbClr val="5C6370"/>
                </a:solidFill>
                <a:latin typeface="Menlo" panose="020B0609030804020204" pitchFamily="49" charset="0"/>
              </a:rPr>
              <a:t>Default Id</a:t>
            </a:r>
            <a:r>
              <a:rPr lang="ko-KR" altLang="en-US" sz="1050" b="1" dirty="0">
                <a:solidFill>
                  <a:srgbClr val="5C6370"/>
                </a:solidFill>
                <a:latin typeface="Menlo" panose="020B0609030804020204" pitchFamily="49" charset="0"/>
              </a:rPr>
              <a:t>는 </a:t>
            </a:r>
            <a:r>
              <a:rPr lang="en-US" altLang="ko-KR" sz="1050" b="1" dirty="0">
                <a:solidFill>
                  <a:srgbClr val="5C6370"/>
                </a:solidFill>
                <a:latin typeface="Menlo" panose="020B0609030804020204" pitchFamily="49" charset="0"/>
              </a:rPr>
              <a:t>elastic </a:t>
            </a:r>
            <a:r>
              <a:rPr lang="ko-KR" altLang="en-US" sz="1050" b="1" dirty="0">
                <a:solidFill>
                  <a:srgbClr val="5C6370"/>
                </a:solidFill>
                <a:latin typeface="Menlo" panose="020B0609030804020204" pitchFamily="49" charset="0"/>
              </a:rPr>
              <a:t>이다</a:t>
            </a:r>
            <a:r>
              <a:rPr lang="en-US" altLang="ko-KR" sz="1050" b="1" dirty="0">
                <a:solidFill>
                  <a:srgbClr val="5C6370"/>
                </a:solidFill>
                <a:latin typeface="Menlo" panose="020B0609030804020204" pitchFamily="49" charset="0"/>
              </a:rPr>
              <a:t>.</a:t>
            </a:r>
            <a:b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enabled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"root"</a:t>
            </a:r>
            <a:b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b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050" b="1" i="1" dirty="0">
                <a:solidFill>
                  <a:srgbClr val="5C637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ko-Kore-KR" altLang="en-US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SC</a:t>
            </a:r>
            <a:r>
              <a:rPr lang="ko-Kore-KR" altLang="en-US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 이름을 </a:t>
            </a:r>
            <a:r>
              <a:rPr lang="en-US" altLang="ko-Kore-KR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standard</a:t>
            </a:r>
            <a:r>
              <a:rPr lang="ko-Kore-KR" altLang="en-US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로 하며 </a:t>
            </a:r>
            <a:r>
              <a:rPr lang="en-US" altLang="ko-Kore-KR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PV</a:t>
            </a:r>
            <a:r>
              <a:rPr lang="ko-Kore-KR" altLang="en-US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를 </a:t>
            </a:r>
            <a:r>
              <a:rPr lang="en-US" altLang="ko-KR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100M</a:t>
            </a:r>
            <a:r>
              <a:rPr lang="ko-KR" altLang="en-US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씩 할당한다</a:t>
            </a:r>
            <a:r>
              <a:rPr lang="en-US" altLang="ko-KR" sz="1050" b="1" i="1" dirty="0">
                <a:solidFill>
                  <a:srgbClr val="5C6370"/>
                </a:solidFill>
                <a:latin typeface="Menlo" panose="020B0609030804020204" pitchFamily="49" charset="0"/>
              </a:rPr>
              <a:t>.</a:t>
            </a:r>
            <a:endParaRPr lang="en" altLang="ko-Kore-KR" sz="105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volumeClaimTemplate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accessModes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[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5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ReadWriteOnce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storageClassName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"standard"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requests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Aft>
                <a:spcPts val="110"/>
              </a:spcAft>
            </a:pPr>
            <a:r>
              <a:rPr lang="en" altLang="ko-Kore-KR" sz="105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</a:t>
            </a:r>
            <a:r>
              <a:rPr lang="en" altLang="ko-Kore-KR" sz="105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5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100M</a:t>
            </a:r>
            <a:endParaRPr lang="en" altLang="ko-Kore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045283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elasticsearch.yaml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2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470593" y="496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3600" b="1" dirty="0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Table of contents</a:t>
            </a:r>
            <a:endParaRPr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1470593" y="1364247"/>
            <a:ext cx="6946044" cy="494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fr" sz="18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" altLang="ko-Kore-KR" sz="18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3" action="ppaction://hlinksldjump"/>
              </a:rPr>
              <a:t>Glossary</a:t>
            </a:r>
            <a:endParaRPr lang="fr" altLang="ko-Kore-KR" sz="1800" b="0" i="0" dirty="0">
              <a:effectLst/>
              <a:latin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   </a:t>
            </a:r>
            <a:r>
              <a:rPr lang="en-US" altLang="ko-KR" sz="14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1.1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400" dirty="0" err="1">
                <a:latin typeface="Consolas"/>
                <a:ea typeface="Consolas"/>
                <a:cs typeface="Consolas"/>
                <a:sym typeface="Consolas"/>
              </a:rPr>
              <a:t>Compute</a:t>
            </a:r>
            <a:endParaRPr lang="fr" altLang="ko-Kore-KR" sz="14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Consolas"/>
                <a:cs typeface="Consolas"/>
                <a:sym typeface="Consolas"/>
              </a:rPr>
              <a:t>  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Consolas"/>
                <a:cs typeface="Consolas"/>
                <a:sym typeface="Consolas"/>
              </a:rPr>
              <a:t>1.2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400" dirty="0"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altLang="ko-KR" sz="1400" dirty="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-KR" altLang="en-US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400" dirty="0">
                <a:latin typeface="Consolas"/>
                <a:ea typeface="Consolas"/>
                <a:cs typeface="Consolas"/>
                <a:sym typeface="Consolas"/>
              </a:rPr>
              <a:t>Network</a:t>
            </a:r>
            <a:endParaRPr lang="fr" altLang="ko-Kore-KR" sz="14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B7B7B7"/>
                </a:solidFill>
                <a:effectLst/>
                <a:latin typeface="Consolas"/>
                <a:cs typeface="Consolas"/>
                <a:sym typeface="Consolas"/>
              </a:rPr>
              <a:t>  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Consolas"/>
                <a:cs typeface="Consolas"/>
                <a:sym typeface="Consolas"/>
              </a:rPr>
              <a:t>1.3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4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Pods</a:t>
            </a:r>
            <a:r>
              <a:rPr lang="fr" altLang="ko-Kore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Configuration</a:t>
            </a: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Infrastructure components</a:t>
            </a:r>
            <a:endParaRPr lang="en" altLang="ko-Kore-KR" sz="1800" b="0" i="0" dirty="0">
              <a:solidFill>
                <a:srgbClr val="2222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 altLang="ko-Kore-KR" sz="18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fr" altLang="ko-Kore-KR" sz="1800" dirty="0">
                <a:latin typeface="Consolas"/>
                <a:ea typeface="Consolas"/>
                <a:cs typeface="Consolas"/>
                <a:sym typeface="Consolas"/>
                <a:hlinkClick r:id="rId4" action="ppaction://hlinksldjump"/>
              </a:rPr>
              <a:t>Architecture</a:t>
            </a:r>
            <a:endParaRPr lang="fr" altLang="ko-Kore-KR" sz="18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altLang="ko-Kore-KR" sz="18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fr" altLang="ko-Kore-KR" sz="1800" dirty="0">
                <a:latin typeface="Consolas"/>
                <a:ea typeface="Consolas"/>
                <a:cs typeface="Consolas"/>
                <a:sym typeface="Consolas"/>
                <a:hlinkClick r:id="rId5" action="ppaction://hlinksldjump"/>
              </a:rPr>
              <a:t>Settings</a:t>
            </a:r>
            <a:endParaRPr lang="fr" altLang="ko-Kore-KR" sz="18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fr" altLang="ko-Kore-KR" sz="18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-Kore-KR" sz="1400" dirty="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altLang="ko-KR" sz="14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.1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Settings-Django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ore-KR" sz="1400" dirty="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altLang="ko-KR" sz="14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.2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Create </a:t>
            </a:r>
            <a:r>
              <a:rPr lang="en-US" altLang="ko-KR" sz="14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lang="en-US" altLang="ko-KR" sz="14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ore-KR" sz="1400" dirty="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altLang="ko-KR" sz="14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.2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Settings-Kubernetes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altLang="ko-KR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3.2.1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Helm install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altLang="ko-KR" sz="105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3.2.2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What is Helm?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altLang="ko-KR" sz="1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3.2.3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-KR" sz="10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3.3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Install Manifest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3.3.1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Install Django, PostgreSQL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altLang="ko-KR" sz="1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3.3.2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Install Elastic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lang="fr" altLang="ko-KR" sz="14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Shape 62">
            <a:extLst>
              <a:ext uri="{FF2B5EF4-FFF2-40B4-BE49-F238E27FC236}">
                <a16:creationId xmlns:a16="http://schemas.microsoft.com/office/drawing/2014/main" id="{3F1BD600-1836-48C9-8BD1-D7D9FCA4DE5F}"/>
              </a:ext>
            </a:extLst>
          </p:cNvPr>
          <p:cNvSpPr txBox="1"/>
          <p:nvPr/>
        </p:nvSpPr>
        <p:spPr>
          <a:xfrm>
            <a:off x="7449490" y="1364247"/>
            <a:ext cx="6946044" cy="494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3.4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Port-Forward Services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3.5</a:t>
            </a:r>
            <a:r>
              <a:rPr lang="fr" altLang="ko-Kore-KR" sz="14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Identify Database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3.5.1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Enter Database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3.5.2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Select Data Table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3.5.3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Select 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3.5.4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Insert 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3.5.5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Again Select Data</a:t>
            </a:r>
          </a:p>
          <a:p>
            <a:pPr>
              <a:lnSpc>
                <a:spcPct val="150000"/>
              </a:lnSpc>
            </a:pPr>
            <a:r>
              <a:rPr lang="fr" altLang="ko-Kore-KR" sz="1600" dirty="0"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altLang="ko-Kore-KR" sz="16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600" dirty="0">
                <a:solidFill>
                  <a:srgbClr val="222222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  <a:hlinkClick r:id="rId6" action="ppaction://hlinksldjump"/>
              </a:rPr>
              <a:t>V</a:t>
            </a:r>
            <a:r>
              <a:rPr lang="en-US" altLang="ko-Kore-KR" sz="16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action="ppaction://hlinksldjump"/>
              </a:rPr>
              <a:t>isualization</a:t>
            </a:r>
            <a:endParaRPr lang="en-US" altLang="ko-Kore-KR" sz="1600" b="0" i="0" dirty="0">
              <a:solidFill>
                <a:srgbClr val="2222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    4.1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200" dirty="0">
                <a:latin typeface="Consolas"/>
                <a:ea typeface="Consolas"/>
                <a:cs typeface="Consolas"/>
                <a:sym typeface="Consolas"/>
              </a:rPr>
              <a:t>Settings </a:t>
            </a:r>
            <a:r>
              <a:rPr lang="fr" altLang="ko-Kore-KR" sz="1200" dirty="0" err="1">
                <a:latin typeface="Consolas"/>
                <a:ea typeface="Consolas"/>
                <a:cs typeface="Consolas"/>
                <a:sym typeface="Consolas"/>
              </a:rPr>
              <a:t>Kibana</a:t>
            </a:r>
            <a:r>
              <a:rPr lang="fr" altLang="ko-Kore-KR" sz="1200" dirty="0">
                <a:latin typeface="Consolas"/>
                <a:ea typeface="Consolas"/>
                <a:cs typeface="Consolas"/>
                <a:sym typeface="Consolas"/>
              </a:rPr>
              <a:t> 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Consolas"/>
                <a:cs typeface="Consolas"/>
                <a:sym typeface="Consolas"/>
              </a:rPr>
              <a:t>    4.2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ko-KR" altLang="en-US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altLang="ko-Kore-KR" sz="1200" dirty="0" err="1"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fr" altLang="ko-Kore-KR" sz="1200" dirty="0">
                <a:latin typeface="Consolas"/>
                <a:ea typeface="Consolas"/>
                <a:cs typeface="Consolas"/>
                <a:sym typeface="Consolas"/>
              </a:rPr>
              <a:t> Dashboard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4.2.1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Django-</a:t>
            </a:r>
            <a:r>
              <a:rPr lang="en-US" altLang="ko-Kore-KR" sz="1200" dirty="0" err="1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Postgre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-Count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4.2.2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Log Stream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4.2.3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Metric Memory Pod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4.2.4</a:t>
            </a:r>
            <a:r>
              <a:rPr lang="fr" altLang="ko-Kore-KR" sz="12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 </a:t>
            </a:r>
            <a:r>
              <a:rPr lang="en-US" altLang="ko-Kore-KR" sz="12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Metric CPU Pod</a:t>
            </a:r>
          </a:p>
          <a:p>
            <a:pPr>
              <a:lnSpc>
                <a:spcPct val="150000"/>
              </a:lnSpc>
            </a:pPr>
            <a:endParaRPr lang="en-US" altLang="ko-Kore-KR" sz="14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endParaRPr lang="en-US" altLang="ko-Kore-KR" sz="14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endParaRPr lang="en-US" altLang="ko-Kore-KR" sz="14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045283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kube-django.yaml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A3FFF1-7CBF-D912-C94D-5908158CF2E1}"/>
              </a:ext>
            </a:extLst>
          </p:cNvPr>
          <p:cNvSpPr txBox="1"/>
          <p:nvPr/>
        </p:nvSpPr>
        <p:spPr>
          <a:xfrm>
            <a:off x="3064370" y="2367504"/>
            <a:ext cx="3700111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apps/v1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Deployment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900" b="1" dirty="0" err="1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디플로이먼트로</a:t>
            </a:r>
            <a:r>
              <a:rPr lang="ko-KR" altLang="en-US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생성한다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kube-django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네임스페이스</a:t>
            </a:r>
            <a:endParaRPr lang="en" altLang="ko-Kore-KR" sz="900" b="1" dirty="0">
              <a:solidFill>
                <a:srgbClr val="404956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selector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matchLabels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app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metadata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labels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app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kube-django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image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jeff125/kube-django:1.0.4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Django Image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imagePullPolicy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Always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ports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8000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env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 - </a:t>
            </a:r>
            <a:r>
              <a:rPr lang="en" altLang="ko-Kore-KR" sz="8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8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POSTGRES_SERVICE_HOST</a:t>
            </a:r>
            <a:endParaRPr lang="en" altLang="ko-Kore-KR" sz="8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8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    value</a:t>
            </a:r>
            <a:r>
              <a:rPr lang="en" altLang="ko-Kore-KR" sz="8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8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</a:t>
            </a:r>
            <a:r>
              <a:rPr lang="en" altLang="ko-Kore-KR" sz="8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SVC IP</a:t>
            </a:r>
            <a:r>
              <a:rPr lang="ko-Kore-KR" altLang="en-US" sz="8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를 넣는다</a:t>
            </a:r>
            <a:r>
              <a:rPr lang="en-US" altLang="ko-Kore-KR" sz="8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.</a:t>
            </a:r>
            <a:endParaRPr lang="en" altLang="ko-Kore-KR" sz="8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POSTGRES_USER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항목 이름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valueFrom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secretKeyRef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      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-web-secret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이름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      key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POSTGRES_USER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Key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POSTGRES_PASSWORD</a:t>
            </a:r>
          </a:p>
          <a:p>
            <a:pPr marL="171450" indent="-171450">
              <a:buFontTx/>
              <a:buChar char="-"/>
            </a:pPr>
            <a:r>
              <a:rPr lang="en" altLang="ko-Kore-KR" sz="900" dirty="0">
                <a:solidFill>
                  <a:schemeClr val="bg1"/>
                </a:solidFill>
                <a:latin typeface="Menlo" panose="020B0609030804020204" pitchFamily="49" charset="0"/>
              </a:rPr>
              <a:t>     	  </a:t>
            </a:r>
            <a:r>
              <a:rPr lang="en" altLang="ko-Kore-KR" sz="7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chemeClr val="bg1"/>
                </a:solidFill>
                <a:latin typeface="Menlo" panose="020B0609030804020204" pitchFamily="49" charset="0"/>
              </a:rPr>
              <a:t>  </a:t>
            </a:r>
            <a:r>
              <a:rPr lang="en" altLang="ko-Kore-KR" sz="7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" altLang="ko-Kore-KR" sz="7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</a:p>
          <a:p>
            <a:pPr marL="171450" indent="-171450">
              <a:buFontTx/>
              <a:buChar char="-"/>
            </a:pP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75509A-E48D-B4A3-3701-E881B232D7C4}"/>
              </a:ext>
            </a:extLst>
          </p:cNvPr>
          <p:cNvSpPr txBox="1"/>
          <p:nvPr/>
        </p:nvSpPr>
        <p:spPr>
          <a:xfrm>
            <a:off x="6660577" y="2367504"/>
            <a:ext cx="4592781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7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	  .</a:t>
            </a:r>
          </a:p>
          <a:p>
            <a:r>
              <a:rPr lang="en" altLang="ko-Kore-KR" sz="700" dirty="0">
                <a:solidFill>
                  <a:schemeClr val="bg1"/>
                </a:solidFill>
                <a:latin typeface="Menlo" panose="020B0609030804020204" pitchFamily="49" charset="0"/>
              </a:rPr>
              <a:t>  	  .</a:t>
            </a:r>
            <a:endParaRPr lang="en" altLang="ko-Kore-KR" sz="7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valueFrom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secretKeyRef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-web-secret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key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POSTGRES_PASSWORD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POSTGRES_DB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value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-database'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DATABASE_URL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value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://$(POSTGRES_USER):$(POSTGRES_PASSWORD)@postgresql:5432/$(POSTGRES_DB)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DB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접속 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DJANGO_SETTINGS_MODULE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value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kubesite.settings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'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SECRET_KEY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valueFrom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secretKeyRef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-secret-key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key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SECRET_KEY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자신 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환경의 맞게 할당한다</a:t>
            </a:r>
            <a:r>
              <a:rPr lang="en-US" altLang="ko-KR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requests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memory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"64Mi"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"250m"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limits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memory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"128Mi"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"500m"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mountPath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/var/lib/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/data </a:t>
            </a:r>
            <a:r>
              <a:rPr lang="en-US" altLang="ko-KR" sz="9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9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데이터가 저장될 위치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-volume-mount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volumes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-volume-mount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persistentVolumeClaim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9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" altLang="ko-Kore-KR" sz="9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claimName</a:t>
            </a:r>
            <a:r>
              <a:rPr lang="en" altLang="ko-Kore-KR" sz="9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ko-Kore-KR" sz="9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pv</a:t>
            </a:r>
            <a:r>
              <a:rPr lang="en" altLang="ko-Kore-KR" sz="9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-claim</a:t>
            </a:r>
            <a:endParaRPr lang="en" altLang="ko-Kore-KR" sz="9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3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045283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kube-django.yaml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E3E90-8911-0685-4A74-4770C91DDB0E}"/>
              </a:ext>
            </a:extLst>
          </p:cNvPr>
          <p:cNvSpPr txBox="1"/>
          <p:nvPr/>
        </p:nvSpPr>
        <p:spPr>
          <a:xfrm>
            <a:off x="3460171" y="2367504"/>
            <a:ext cx="8031407" cy="421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Service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-svc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ports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8000   </a:t>
            </a:r>
            <a:r>
              <a:rPr lang="en" altLang="ko-Kore-KR" sz="11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Cluster 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내부에서 사용될 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 object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의 포트 입니다</a:t>
            </a:r>
            <a:r>
              <a:rPr lang="en-US" altLang="ko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1400" b="1" dirty="0">
              <a:solidFill>
                <a:srgbClr val="404956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targetPort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8000  </a:t>
            </a:r>
            <a:r>
              <a:rPr lang="en" altLang="ko-Kore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Service object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로 들어온 요청을 전달할 </a:t>
            </a:r>
            <a:r>
              <a:rPr lang="en" altLang="ko-Kore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ko-KR" altLang="en-US" sz="1000" b="1" dirty="0" err="1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이되는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" altLang="ko-Kore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Pod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이 노출하고 있는 포트 입니다</a:t>
            </a:r>
            <a:endParaRPr lang="en" altLang="ko-Kore-KR" sz="1200" b="1" dirty="0">
              <a:solidFill>
                <a:srgbClr val="404956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protocol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TCP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type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NodePort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selector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46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367404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postgresql.yaml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1E6AF-7275-7EC6-8930-E9A3BC8798B2}"/>
              </a:ext>
            </a:extLst>
          </p:cNvPr>
          <p:cNvSpPr txBox="1"/>
          <p:nvPr/>
        </p:nvSpPr>
        <p:spPr>
          <a:xfrm>
            <a:off x="3865423" y="2483434"/>
            <a:ext cx="3245891" cy="437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apps/v1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Deployment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1000" b="1" dirty="0" err="1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디플로이먼트로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생성한다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네임스페이스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postgres-db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selector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matchLabels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app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postgres-db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strategy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type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Recreate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metadata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labels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app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postgres-db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tier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- </a:t>
            </a:r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image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  ports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-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5432</a:t>
            </a:r>
          </a:p>
          <a:p>
            <a:r>
              <a:rPr lang="en" altLang="ko-Kore-KR" sz="1050" dirty="0">
                <a:solidFill>
                  <a:schemeClr val="bg1"/>
                </a:solidFill>
                <a:latin typeface="Menlo" panose="020B0609030804020204" pitchFamily="49" charset="0"/>
              </a:rPr>
              <a:t>              </a:t>
            </a:r>
            <a:r>
              <a:rPr lang="en" altLang="ko-Kore-KR" sz="8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05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8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8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92094-8D15-2043-952F-3E40B7E837B6}"/>
              </a:ext>
            </a:extLst>
          </p:cNvPr>
          <p:cNvSpPr txBox="1"/>
          <p:nvPr/>
        </p:nvSpPr>
        <p:spPr>
          <a:xfrm>
            <a:off x="7111314" y="2337960"/>
            <a:ext cx="3778359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>
                <a:solidFill>
                  <a:schemeClr val="bg1"/>
                </a:solidFill>
                <a:latin typeface="Menlo" panose="020B0609030804020204" pitchFamily="49" charset="0"/>
              </a:rPr>
              <a:t>          </a:t>
            </a:r>
            <a:r>
              <a:rPr lang="en" altLang="ko-Kore-KR" sz="10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10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.</a:t>
            </a:r>
            <a:endParaRPr lang="en" altLang="ko-Kore-KR" sz="1000" b="0" dirty="0">
              <a:solidFill>
                <a:srgbClr val="E06C75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POSTGRES_USER 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altLang="ko-KR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항목 이름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valueFrom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secretKeyRef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-web-secret 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altLang="ko-KR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이름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key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POSTGRES_USER 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Secrets Key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POSTGRES_PASSWORD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valueFrom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secretKeyRef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-web-secret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key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POSTGRES_PASSWORD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POSTGRES_DB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value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-database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mountPath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/var/lib/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/data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-volume-mount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requests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"64Mi”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자신 </a:t>
            </a:r>
            <a:r>
              <a:rPr lang="en-US" altLang="ko-KR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ko-KR" altLang="en-US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환경의 맞게 할당한다</a:t>
            </a:r>
            <a:r>
              <a:rPr lang="en-US" altLang="ko-KR" sz="1000" b="1" dirty="0">
                <a:solidFill>
                  <a:srgbClr val="40495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"250m"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limits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"128Mi"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"500m"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volumes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-volume-mount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persistentVolumeClaim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0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claimName</a:t>
            </a:r>
            <a:r>
              <a:rPr lang="en" altLang="ko-Kore-KR" sz="1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ko-Kore-KR" sz="1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pv</a:t>
            </a:r>
            <a:r>
              <a:rPr lang="en" altLang="ko-Kore-KR" sz="1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-claim</a:t>
            </a:r>
            <a:endParaRPr lang="en" altLang="ko-Kore-KR" sz="1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1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367404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postgresql.yaml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4CFC-B8F1-FA7E-A687-4990923426D5}"/>
              </a:ext>
            </a:extLst>
          </p:cNvPr>
          <p:cNvSpPr txBox="1"/>
          <p:nvPr/>
        </p:nvSpPr>
        <p:spPr>
          <a:xfrm>
            <a:off x="3140586" y="2367504"/>
            <a:ext cx="8892083" cy="453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Service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-svc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postgres-db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type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ClusterIP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ports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5432  </a:t>
            </a:r>
            <a:r>
              <a:rPr lang="en" altLang="ko-Kore-KR" sz="11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Cluster 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내부에서 사용될 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 object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의 포트 입니다</a:t>
            </a:r>
            <a:r>
              <a:rPr lang="en-US" altLang="ko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105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targetPort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5432 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Service object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로 들어온 요청을 전달할 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ko-KR" altLang="en-US" sz="1050" b="1" dirty="0" err="1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이되는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" altLang="ko-Kore-KR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Pod</a:t>
            </a:r>
            <a:r>
              <a:rPr lang="ko-KR" altLang="en-US" sz="1050" b="1" dirty="0">
                <a:solidFill>
                  <a:srgbClr val="40495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이 노출하고 있는 포트 입니다</a:t>
            </a:r>
            <a:endParaRPr lang="en" altLang="ko-Kore-KR" sz="1200" b="1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protocol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TCP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selector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app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postgres-db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tier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7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10250636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pv.yaml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75042-8C2F-8492-BA13-DC6997885975}"/>
              </a:ext>
            </a:extLst>
          </p:cNvPr>
          <p:cNvSpPr txBox="1"/>
          <p:nvPr/>
        </p:nvSpPr>
        <p:spPr>
          <a:xfrm>
            <a:off x="3148445" y="2286516"/>
            <a:ext cx="405166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PersistentVolume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-volume-mount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capacity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100M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volumeMode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Filesystem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accessModes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ReadWriteOnce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storageClassName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manual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persistentVolumeReclaimPolicy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Delete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hostPath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2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" altLang="ko-Kore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/var/lib/</a:t>
            </a:r>
            <a:r>
              <a:rPr lang="en" altLang="ko-Kore-KR" sz="12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2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/data</a:t>
            </a:r>
          </a:p>
          <a:p>
            <a:r>
              <a:rPr lang="en" altLang="ko-Kore-KR" sz="1800" dirty="0">
                <a:solidFill>
                  <a:schemeClr val="bg1"/>
                </a:solidFill>
                <a:latin typeface="Menlo" panose="020B0609030804020204" pitchFamily="49" charset="0"/>
              </a:rPr>
              <a:t>          </a:t>
            </a:r>
            <a:r>
              <a:rPr lang="en" altLang="ko-Kore-KR" sz="11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2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  <a:endParaRPr lang="en" altLang="ko-Kore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9FFD1-F22A-8659-B44B-21199A41DF1A}"/>
              </a:ext>
            </a:extLst>
          </p:cNvPr>
          <p:cNvSpPr txBox="1"/>
          <p:nvPr/>
        </p:nvSpPr>
        <p:spPr>
          <a:xfrm>
            <a:off x="6960322" y="2156061"/>
            <a:ext cx="7200900" cy="477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solidFill>
                  <a:schemeClr val="bg1"/>
                </a:solidFill>
                <a:latin typeface="Menlo" panose="020B0609030804020204" pitchFamily="49" charset="0"/>
              </a:rPr>
              <a:t>         </a:t>
            </a:r>
            <a:r>
              <a:rPr lang="en" altLang="ko-Kore-KR" sz="2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8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9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2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  <a:endParaRPr lang="en" altLang="ko-Kore-KR" sz="1200" b="0" dirty="0">
              <a:solidFill>
                <a:srgbClr val="E06C75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PersistentVolumeClaim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pv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-claim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accessModes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ReadWriteOnce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volumeMode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Filesystem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requests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100M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storageClassName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manual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44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898D69-542E-E935-A286-321F1D6E3E85}"/>
              </a:ext>
            </a:extLst>
          </p:cNvPr>
          <p:cNvGrpSpPr/>
          <p:nvPr/>
        </p:nvGrpSpPr>
        <p:grpSpPr>
          <a:xfrm>
            <a:off x="2908634" y="1708507"/>
            <a:ext cx="8520601" cy="5274183"/>
            <a:chOff x="2908634" y="1708507"/>
            <a:chExt cx="8520601" cy="5274183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id="{B4D1AADA-D266-7A05-F66C-239C51339CF1}"/>
                </a:ext>
              </a:extLst>
            </p:cNvPr>
            <p:cNvSpPr/>
            <p:nvPr/>
          </p:nvSpPr>
          <p:spPr>
            <a:xfrm>
              <a:off x="2908634" y="1708507"/>
              <a:ext cx="8520600" cy="527418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id="{A0B25E32-F46B-BB31-415D-FB38E95AFE31}"/>
                </a:ext>
              </a:extLst>
            </p:cNvPr>
            <p:cNvSpPr/>
            <p:nvPr/>
          </p:nvSpPr>
          <p:spPr>
            <a:xfrm>
              <a:off x="2908635" y="1708509"/>
              <a:ext cx="8520600" cy="57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932BA06-86DF-9F41-1B94-3AC2E7BFE9DC}"/>
                </a:ext>
              </a:extLst>
            </p:cNvPr>
            <p:cNvSpPr/>
            <p:nvPr/>
          </p:nvSpPr>
          <p:spPr>
            <a:xfrm>
              <a:off x="3148445" y="1924924"/>
              <a:ext cx="158400" cy="158400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B878B37-5CB4-0E3E-C6ED-6BDB4EBF6840}"/>
                </a:ext>
              </a:extLst>
            </p:cNvPr>
            <p:cNvSpPr/>
            <p:nvPr/>
          </p:nvSpPr>
          <p:spPr>
            <a:xfrm>
              <a:off x="3460172" y="1924924"/>
              <a:ext cx="158400" cy="158400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2358A47-F208-4961-5D9F-FACBBCF5E6CC}"/>
                </a:ext>
              </a:extLst>
            </p:cNvPr>
            <p:cNvSpPr/>
            <p:nvPr/>
          </p:nvSpPr>
          <p:spPr>
            <a:xfrm>
              <a:off x="3782290" y="1924924"/>
              <a:ext cx="158400" cy="158400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Shape 68">
            <a:extLst>
              <a:ext uri="{FF2B5EF4-FFF2-40B4-BE49-F238E27FC236}">
                <a16:creationId xmlns:a16="http://schemas.microsoft.com/office/drawing/2014/main" id="{D3CD8E24-1EC0-2AF2-7D58-C0B84FBA6A23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Manifest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83A99-23ED-DECC-ECAD-90C3AC9DA104}"/>
              </a:ext>
            </a:extLst>
          </p:cNvPr>
          <p:cNvSpPr txBox="1"/>
          <p:nvPr/>
        </p:nvSpPr>
        <p:spPr>
          <a:xfrm>
            <a:off x="9762259" y="1794804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bg2"/>
                </a:solidFill>
              </a:rPr>
              <a:t>secrets.yaml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98CB8-979F-61EB-1E95-2CE4BBDC7612}"/>
              </a:ext>
            </a:extLst>
          </p:cNvPr>
          <p:cNvSpPr txBox="1"/>
          <p:nvPr/>
        </p:nvSpPr>
        <p:spPr>
          <a:xfrm>
            <a:off x="3352784" y="2629455"/>
            <a:ext cx="3707839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Secret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시크릿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-web-secret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resourceVersion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"1"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Opaque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시크릿의 데이터는 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base64</a:t>
            </a:r>
            <a:r>
              <a:rPr lang="ko-KR" altLang="en-US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로 인코딩 해서 넣어야 한다</a:t>
            </a:r>
            <a:r>
              <a:rPr lang="en-US" altLang="ko-KR" sz="1000" b="1" dirty="0">
                <a:solidFill>
                  <a:srgbClr val="404956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en" altLang="ko-Kore-KR" sz="100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POSTGRES_USER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cm9vdA==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POSTGRES_PASSWORD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dG9vcg==</a:t>
            </a:r>
          </a:p>
          <a:p>
            <a:r>
              <a:rPr lang="en" altLang="ko-Kore-KR" sz="1200" dirty="0">
                <a:solidFill>
                  <a:schemeClr val="bg1"/>
                </a:solidFill>
                <a:latin typeface="Menlo" panose="020B0609030804020204" pitchFamily="49" charset="0"/>
              </a:rPr>
              <a:t> 	       </a:t>
            </a:r>
            <a:r>
              <a:rPr lang="en" altLang="ko-Kore-KR" sz="14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1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23597-9B52-B720-AB6B-16AAE9405DBB}"/>
              </a:ext>
            </a:extLst>
          </p:cNvPr>
          <p:cNvSpPr txBox="1"/>
          <p:nvPr/>
        </p:nvSpPr>
        <p:spPr>
          <a:xfrm>
            <a:off x="7060624" y="2539561"/>
            <a:ext cx="4223904" cy="436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>
                <a:solidFill>
                  <a:schemeClr val="bg1"/>
                </a:solidFill>
                <a:latin typeface="Menlo" panose="020B0609030804020204" pitchFamily="49" charset="0"/>
              </a:rPr>
              <a:t> 	       </a:t>
            </a:r>
            <a:r>
              <a:rPr lang="en" altLang="ko-Kore-KR" sz="14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" altLang="ko-Kore-KR" sz="1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    	      .</a:t>
            </a:r>
            <a:endParaRPr lang="en" altLang="ko-Kore-KR" sz="1400" b="0" dirty="0">
              <a:solidFill>
                <a:srgbClr val="E06C75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v1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Secret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-secret-key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ko-Kore-KR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resourceVersion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"1"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Opaque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ore-KR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SECRET_KEY</a:t>
            </a:r>
            <a:r>
              <a:rPr lang="en" altLang="ko-Kore-KR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ore-KR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ZGphbmdvLWluc2VjdXJlLWU0ITl5aGt5IWYxanN2ZGkwNXd6K3clKG8qaGVtcmsxcW0mNnA2Jms5ZHYtZGdrXyRq</a:t>
            </a:r>
            <a:endParaRPr lang="en" altLang="ko-Kore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8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Install Manifest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1078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Install Django, PostgreSQL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AAD7E6-E5D3-E37B-8EDF-02EF2B4BD811}"/>
              </a:ext>
            </a:extLst>
          </p:cNvPr>
          <p:cNvGrpSpPr/>
          <p:nvPr/>
        </p:nvGrpSpPr>
        <p:grpSpPr>
          <a:xfrm>
            <a:off x="2908634" y="1708508"/>
            <a:ext cx="8520601" cy="3204843"/>
            <a:chOff x="2908634" y="1708508"/>
            <a:chExt cx="8520601" cy="3204843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8"/>
              <a:ext cx="8520600" cy="320484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454975" y="2564711"/>
            <a:ext cx="7798380" cy="2591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secrets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.yaml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–f –namespace=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django-postgre</a:t>
            </a: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2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pv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.yaml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–f –namespace=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django-postgre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</a:p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3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.yaml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–f –namespace=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django-postgre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.yaml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–f –namespace=</a:t>
            </a:r>
            <a:r>
              <a:rPr lang="en" altLang="ko-Kore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django-postgre</a:t>
            </a: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</a:p>
          <a:p>
            <a:pPr algn="l">
              <a:lnSpc>
                <a:spcPct val="200000"/>
              </a:lnSpc>
            </a:pP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85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Install Elastic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AAD7E6-E5D3-E37B-8EDF-02EF2B4BD811}"/>
              </a:ext>
            </a:extLst>
          </p:cNvPr>
          <p:cNvGrpSpPr/>
          <p:nvPr/>
        </p:nvGrpSpPr>
        <p:grpSpPr>
          <a:xfrm>
            <a:off x="2908634" y="1708508"/>
            <a:ext cx="8520601" cy="3204843"/>
            <a:chOff x="2908634" y="1708508"/>
            <a:chExt cx="8520601" cy="3204843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8"/>
              <a:ext cx="8520600" cy="3204843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454975" y="2564711"/>
            <a:ext cx="7798380" cy="2961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helm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elasticsearch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elastic/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elasticsearch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–f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elasticsearch.yaml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–-namespace=elk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helm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filebeat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elastic/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filebeat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–namespace=elk</a:t>
            </a:r>
          </a:p>
          <a:p>
            <a:pPr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3	$ helm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kibana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elastic/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kibana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–namespace=elk</a:t>
            </a:r>
          </a:p>
          <a:p>
            <a:pPr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4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helm install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metricbeat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elastic/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metricbeat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–namespace=elk</a:t>
            </a:r>
          </a:p>
          <a:p>
            <a:pPr algn="l">
              <a:lnSpc>
                <a:spcPct val="200000"/>
              </a:lnSpc>
            </a:pP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05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Port-</a:t>
            </a:r>
            <a:r>
              <a:rPr lang="en-US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Forawrd</a:t>
            </a:r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Services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130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Glossary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92850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Port-Forward Services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F2793B-6631-16E2-DB10-EC61FE3E80B4}"/>
              </a:ext>
            </a:extLst>
          </p:cNvPr>
          <p:cNvGrpSpPr/>
          <p:nvPr/>
        </p:nvGrpSpPr>
        <p:grpSpPr>
          <a:xfrm>
            <a:off x="2908634" y="1708508"/>
            <a:ext cx="8520601" cy="5191056"/>
            <a:chOff x="2908634" y="1708508"/>
            <a:chExt cx="8520601" cy="5191056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8"/>
              <a:ext cx="8520600" cy="5191056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454975" y="2564711"/>
            <a:ext cx="7798380" cy="4466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port-forward service/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elasticsearch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-master 9200 –namespace=elk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127.0.0.1:9200 -&gt; 9200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[::1]:9200 -&gt; 9200</a:t>
            </a:r>
          </a:p>
          <a:p>
            <a:pPr algn="l">
              <a:lnSpc>
                <a:spcPct val="200000"/>
              </a:lnSpc>
            </a:pPr>
            <a:endParaRPr lang="en" altLang="ko-Kore-KR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port-forward service/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kibana-kibana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5601 –namespace=elk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127.0.0.1:5601 -&gt; 5601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[::1]:5601 -&gt; 5601</a:t>
            </a:r>
          </a:p>
          <a:p>
            <a:pPr algn="l">
              <a:lnSpc>
                <a:spcPct val="200000"/>
              </a:lnSpc>
            </a:pPr>
            <a:endParaRPr lang="en" altLang="ko-Kore-KR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3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port-forward service/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-svc 8000 –namespace=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127.0.0.1:8000 -&gt; 8000</a:t>
            </a:r>
          </a:p>
          <a:p>
            <a:pPr algn="l">
              <a:lnSpc>
                <a:spcPct val="20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Forwarding from [::1]:8000 -&gt; 8000</a:t>
            </a:r>
          </a:p>
          <a:p>
            <a:pPr algn="l">
              <a:lnSpc>
                <a:spcPct val="200000"/>
              </a:lnSpc>
            </a:pPr>
            <a:endParaRPr lang="ko-Kore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2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Identify Database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5449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Enter Database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E6598EC2-EC73-D113-21F7-ADD191EAD9A4}"/>
              </a:ext>
            </a:extLst>
          </p:cNvPr>
          <p:cNvSpPr/>
          <p:nvPr/>
        </p:nvSpPr>
        <p:spPr>
          <a:xfrm>
            <a:off x="2908634" y="1708508"/>
            <a:ext cx="8520600" cy="5284574"/>
          </a:xfrm>
          <a:prstGeom prst="round2SameRect">
            <a:avLst>
              <a:gd name="adj1" fmla="val 4630"/>
              <a:gd name="adj2" fmla="val 0"/>
            </a:avLst>
          </a:prstGeom>
          <a:solidFill>
            <a:srgbClr val="1E2228"/>
          </a:solidFill>
          <a:ln>
            <a:solidFill>
              <a:srgbClr val="28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양쪽 모서리가 둥근 사각형 17">
            <a:extLst>
              <a:ext uri="{FF2B5EF4-FFF2-40B4-BE49-F238E27FC236}">
                <a16:creationId xmlns:a16="http://schemas.microsoft.com/office/drawing/2014/main" id="{F3C0440C-F374-22BB-5790-0490AF37C072}"/>
              </a:ext>
            </a:extLst>
          </p:cNvPr>
          <p:cNvSpPr/>
          <p:nvPr/>
        </p:nvSpPr>
        <p:spPr>
          <a:xfrm>
            <a:off x="2908635" y="1708509"/>
            <a:ext cx="8520600" cy="57745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91C23"/>
          </a:solidFill>
          <a:ln>
            <a:solidFill>
              <a:srgbClr val="19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23C59E-880A-06FF-96E5-5DAD67DB5CC4}"/>
              </a:ext>
            </a:extLst>
          </p:cNvPr>
          <p:cNvSpPr/>
          <p:nvPr/>
        </p:nvSpPr>
        <p:spPr>
          <a:xfrm>
            <a:off x="3148445" y="1926720"/>
            <a:ext cx="158400" cy="159714"/>
          </a:xfrm>
          <a:prstGeom prst="ellipse">
            <a:avLst/>
          </a:prstGeom>
          <a:solidFill>
            <a:srgbClr val="E96057"/>
          </a:solidFill>
          <a:ln>
            <a:solidFill>
              <a:srgbClr val="E96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973DEC3-10A4-3822-E621-4809B7A012F2}"/>
              </a:ext>
            </a:extLst>
          </p:cNvPr>
          <p:cNvSpPr/>
          <p:nvPr/>
        </p:nvSpPr>
        <p:spPr>
          <a:xfrm>
            <a:off x="3460172" y="1926720"/>
            <a:ext cx="158400" cy="159714"/>
          </a:xfrm>
          <a:prstGeom prst="ellipse">
            <a:avLst/>
          </a:prstGeom>
          <a:solidFill>
            <a:srgbClr val="F6BD3C"/>
          </a:solidFill>
          <a:ln>
            <a:solidFill>
              <a:srgbClr val="F6B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D67E7A-A645-05CE-0F95-107A29DEF10E}"/>
              </a:ext>
            </a:extLst>
          </p:cNvPr>
          <p:cNvSpPr/>
          <p:nvPr/>
        </p:nvSpPr>
        <p:spPr>
          <a:xfrm>
            <a:off x="3782290" y="1926720"/>
            <a:ext cx="158400" cy="159714"/>
          </a:xfrm>
          <a:prstGeom prst="ellipse">
            <a:avLst/>
          </a:prstGeom>
          <a:solidFill>
            <a:srgbClr val="44C645"/>
          </a:solidFill>
          <a:ln>
            <a:solidFill>
              <a:srgbClr val="44C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319892" y="2564711"/>
            <a:ext cx="8036604" cy="419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1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get pods –namespace=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django-postgre</a:t>
            </a: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NAME                          READY   STATUS    RESTARTS   AGE</a:t>
            </a:r>
          </a:p>
          <a:p>
            <a:pPr algn="l"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kube-django-9b5b768c8-pv8kn   1/1     Running   0          30m</a:t>
            </a:r>
          </a:p>
          <a:p>
            <a:pPr algn="l"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postgresql-6cdb4849c9-xlpr8   1/1     Running   0          30m</a:t>
            </a:r>
          </a:p>
          <a:p>
            <a:pPr algn="l">
              <a:lnSpc>
                <a:spcPct val="150000"/>
              </a:lnSpc>
            </a:pP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dirty="0">
                <a:solidFill>
                  <a:srgbClr val="ABB2BF"/>
                </a:solidFill>
                <a:latin typeface="Menlo" panose="020B0609030804020204" pitchFamily="49" charset="0"/>
              </a:rPr>
              <a:t>2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	$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kubectl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exec –it postgresql-6cdb4849c9-xlpr8 –n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django-postgre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/bin/bash</a:t>
            </a:r>
          </a:p>
          <a:p>
            <a:pPr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root@postgresql-6cdb4849c9-xlpr8:/#</a:t>
            </a:r>
          </a:p>
          <a:p>
            <a:pPr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root@postgresql-6cdb4849c9-xlpr8:/#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psql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–U root –d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-database</a:t>
            </a:r>
          </a:p>
          <a:p>
            <a:pPr>
              <a:lnSpc>
                <a:spcPct val="150000"/>
              </a:lnSpc>
            </a:pP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psql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(15.1 (Debian 15.1-1.pgdg110+1))</a:t>
            </a:r>
          </a:p>
          <a:p>
            <a:pPr>
              <a:lnSpc>
                <a:spcPct val="150000"/>
              </a:lnSpc>
            </a:pP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Type "help" for help.</a:t>
            </a:r>
          </a:p>
          <a:p>
            <a:pPr>
              <a:lnSpc>
                <a:spcPct val="150000"/>
              </a:lnSpc>
            </a:pP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-database=# </a:t>
            </a:r>
          </a:p>
          <a:p>
            <a:pPr>
              <a:lnSpc>
                <a:spcPct val="150000"/>
              </a:lnSpc>
            </a:pP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8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Selct</a:t>
            </a:r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Data Table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E6598EC2-EC73-D113-21F7-ADD191EAD9A4}"/>
              </a:ext>
            </a:extLst>
          </p:cNvPr>
          <p:cNvSpPr/>
          <p:nvPr/>
        </p:nvSpPr>
        <p:spPr>
          <a:xfrm>
            <a:off x="2908634" y="1708508"/>
            <a:ext cx="8520600" cy="5284574"/>
          </a:xfrm>
          <a:prstGeom prst="round2SameRect">
            <a:avLst>
              <a:gd name="adj1" fmla="val 4630"/>
              <a:gd name="adj2" fmla="val 0"/>
            </a:avLst>
          </a:prstGeom>
          <a:solidFill>
            <a:srgbClr val="1E2228"/>
          </a:solidFill>
          <a:ln>
            <a:solidFill>
              <a:srgbClr val="28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양쪽 모서리가 둥근 사각형 17">
            <a:extLst>
              <a:ext uri="{FF2B5EF4-FFF2-40B4-BE49-F238E27FC236}">
                <a16:creationId xmlns:a16="http://schemas.microsoft.com/office/drawing/2014/main" id="{F3C0440C-F374-22BB-5790-0490AF37C072}"/>
              </a:ext>
            </a:extLst>
          </p:cNvPr>
          <p:cNvSpPr/>
          <p:nvPr/>
        </p:nvSpPr>
        <p:spPr>
          <a:xfrm>
            <a:off x="2908635" y="1708509"/>
            <a:ext cx="8520600" cy="57745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191C23"/>
          </a:solidFill>
          <a:ln>
            <a:solidFill>
              <a:srgbClr val="19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23C59E-880A-06FF-96E5-5DAD67DB5CC4}"/>
              </a:ext>
            </a:extLst>
          </p:cNvPr>
          <p:cNvSpPr/>
          <p:nvPr/>
        </p:nvSpPr>
        <p:spPr>
          <a:xfrm>
            <a:off x="3148445" y="1926720"/>
            <a:ext cx="158400" cy="159714"/>
          </a:xfrm>
          <a:prstGeom prst="ellipse">
            <a:avLst/>
          </a:prstGeom>
          <a:solidFill>
            <a:srgbClr val="E96057"/>
          </a:solidFill>
          <a:ln>
            <a:solidFill>
              <a:srgbClr val="E96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973DEC3-10A4-3822-E621-4809B7A012F2}"/>
              </a:ext>
            </a:extLst>
          </p:cNvPr>
          <p:cNvSpPr/>
          <p:nvPr/>
        </p:nvSpPr>
        <p:spPr>
          <a:xfrm>
            <a:off x="3460172" y="1926720"/>
            <a:ext cx="158400" cy="159714"/>
          </a:xfrm>
          <a:prstGeom prst="ellipse">
            <a:avLst/>
          </a:prstGeom>
          <a:solidFill>
            <a:srgbClr val="F6BD3C"/>
          </a:solidFill>
          <a:ln>
            <a:solidFill>
              <a:srgbClr val="F6B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9D67E7A-A645-05CE-0F95-107A29DEF10E}"/>
              </a:ext>
            </a:extLst>
          </p:cNvPr>
          <p:cNvSpPr/>
          <p:nvPr/>
        </p:nvSpPr>
        <p:spPr>
          <a:xfrm>
            <a:off x="3782290" y="1926720"/>
            <a:ext cx="158400" cy="159714"/>
          </a:xfrm>
          <a:prstGeom prst="ellipse">
            <a:avLst/>
          </a:prstGeom>
          <a:solidFill>
            <a:srgbClr val="44C645"/>
          </a:solidFill>
          <a:ln>
            <a:solidFill>
              <a:srgbClr val="44C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319892" y="2564711"/>
            <a:ext cx="8036604" cy="498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-database=# \dt</a:t>
            </a:r>
          </a:p>
          <a:p>
            <a:pPr>
              <a:lnSpc>
                <a:spcPct val="150000"/>
              </a:lnSpc>
            </a:pP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List of relations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Schema |            Name            | Type  | Owner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--------+----------------------------+-------+-------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auth_group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auth_group_permissions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auth_permission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auth_user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auth_user_groups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auth_user_user_permissions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django_admin_log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django_content_type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django_migrations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public | </a:t>
            </a:r>
            <a:r>
              <a:rPr lang="en" altLang="ko-Kore-KR" sz="11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django_session</a:t>
            </a: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       | table | root</a:t>
            </a:r>
          </a:p>
          <a:p>
            <a:pPr>
              <a:lnSpc>
                <a:spcPct val="150000"/>
              </a:lnSpc>
            </a:pPr>
            <a:r>
              <a:rPr lang="en" altLang="ko-Kore-KR" sz="11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(10 rows)</a:t>
            </a:r>
          </a:p>
          <a:p>
            <a:pPr>
              <a:lnSpc>
                <a:spcPct val="150000"/>
              </a:lnSpc>
            </a:pPr>
            <a:br>
              <a:rPr lang="en" altLang="ko-Kore-KR" sz="1800" dirty="0"/>
            </a:br>
            <a:endParaRPr lang="ko-Kore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47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Selct</a:t>
            </a:r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Data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837F0D-13E2-D95D-20B4-EC30258AE7A3}"/>
              </a:ext>
            </a:extLst>
          </p:cNvPr>
          <p:cNvGrpSpPr/>
          <p:nvPr/>
        </p:nvGrpSpPr>
        <p:grpSpPr>
          <a:xfrm>
            <a:off x="2908634" y="1708508"/>
            <a:ext cx="8520601" cy="3584852"/>
            <a:chOff x="2908634" y="1708508"/>
            <a:chExt cx="8520601" cy="3584852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8"/>
              <a:ext cx="8520600" cy="3584852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098800" y="2564711"/>
            <a:ext cx="8239760" cy="191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-database=# SELECT * FROM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auth_user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id |                                         password                                         |          </a:t>
            </a:r>
            <a:r>
              <a:rPr lang="en" altLang="ko-Kore-KR" sz="800" dirty="0" err="1">
                <a:solidFill>
                  <a:srgbClr val="ABB2BF"/>
                </a:solidFill>
              </a:rPr>
              <a:t>last_login</a:t>
            </a:r>
            <a:r>
              <a:rPr lang="en" altLang="ko-Kore-KR" sz="800" dirty="0">
                <a:solidFill>
                  <a:srgbClr val="ABB2BF"/>
                </a:solidFill>
              </a:rPr>
              <a:t>           | </a:t>
            </a:r>
            <a:r>
              <a:rPr lang="en" altLang="ko-Kore-KR" sz="800" dirty="0" err="1">
                <a:solidFill>
                  <a:srgbClr val="ABB2BF"/>
                </a:solidFill>
              </a:rPr>
              <a:t>is_superuser</a:t>
            </a:r>
            <a:r>
              <a:rPr lang="en" altLang="ko-Kore-KR" sz="800" dirty="0">
                <a:solidFill>
                  <a:srgbClr val="ABB2BF"/>
                </a:solidFill>
              </a:rPr>
              <a:t> | username | </a:t>
            </a:r>
            <a:r>
              <a:rPr lang="en" altLang="ko-Kore-KR" sz="800" dirty="0" err="1">
                <a:solidFill>
                  <a:srgbClr val="ABB2BF"/>
                </a:solidFill>
              </a:rPr>
              <a:t>first_name</a:t>
            </a:r>
            <a:endParaRPr lang="en" altLang="ko-Kore-KR" sz="800" dirty="0">
              <a:solidFill>
                <a:srgbClr val="ABB2BF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| </a:t>
            </a:r>
            <a:r>
              <a:rPr lang="en" altLang="ko-Kore-KR" sz="800" dirty="0" err="1">
                <a:solidFill>
                  <a:srgbClr val="ABB2BF"/>
                </a:solidFill>
              </a:rPr>
              <a:t>last_name</a:t>
            </a:r>
            <a:r>
              <a:rPr lang="en" altLang="ko-Kore-KR" sz="800" dirty="0">
                <a:solidFill>
                  <a:srgbClr val="ABB2BF"/>
                </a:solidFill>
              </a:rPr>
              <a:t> | email | </a:t>
            </a:r>
            <a:r>
              <a:rPr lang="en" altLang="ko-Kore-KR" sz="800" dirty="0" err="1">
                <a:solidFill>
                  <a:srgbClr val="ABB2BF"/>
                </a:solidFill>
              </a:rPr>
              <a:t>is_staff</a:t>
            </a:r>
            <a:r>
              <a:rPr lang="en" altLang="ko-Kore-KR" sz="800" dirty="0">
                <a:solidFill>
                  <a:srgbClr val="ABB2BF"/>
                </a:solidFill>
              </a:rPr>
              <a:t> | </a:t>
            </a:r>
            <a:r>
              <a:rPr lang="en" altLang="ko-Kore-KR" sz="800" dirty="0" err="1">
                <a:solidFill>
                  <a:srgbClr val="ABB2BF"/>
                </a:solidFill>
              </a:rPr>
              <a:t>is_active</a:t>
            </a:r>
            <a:r>
              <a:rPr lang="en" altLang="ko-Kore-KR" sz="800" dirty="0">
                <a:solidFill>
                  <a:srgbClr val="ABB2BF"/>
                </a:solidFill>
              </a:rPr>
              <a:t> |          </a:t>
            </a:r>
            <a:r>
              <a:rPr lang="en" altLang="ko-Kore-KR" sz="800" dirty="0" err="1">
                <a:solidFill>
                  <a:srgbClr val="ABB2BF"/>
                </a:solidFill>
              </a:rPr>
              <a:t>date_joined</a:t>
            </a:r>
            <a:endParaRPr lang="en" altLang="ko-Kore-KR" sz="800" dirty="0">
              <a:solidFill>
                <a:srgbClr val="ABB2BF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----+------------------------------------------------------------------------------------------+-------------------------------+--------------+----------+------------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+-----------+-------+----------+-----------+-------------------------------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 1 | pbkdf2_sha256$390000$GE4OwDDBhLmGXdh6lOtTCl$rt6m/9O19uGklli8E3d2UMjxVtllEi7S02ipW4UqZNw= | 2023-01-06 05:37:19.532849+00 | t            | root     |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|           |       | t        | t         | 2022-12-29 07:57:07.289251+00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(1 row)</a:t>
            </a:r>
            <a:endParaRPr lang="ko-Kore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51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Insert Data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A6360-8E71-2FA9-C044-5391DE09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34" y="1600200"/>
            <a:ext cx="7772400" cy="4356062"/>
          </a:xfrm>
          <a:prstGeom prst="rect">
            <a:avLst/>
          </a:prstGeom>
        </p:spPr>
      </p:pic>
      <p:sp>
        <p:nvSpPr>
          <p:cNvPr id="7" name="Shape 68">
            <a:extLst>
              <a:ext uri="{FF2B5EF4-FFF2-40B4-BE49-F238E27FC236}">
                <a16:creationId xmlns:a16="http://schemas.microsoft.com/office/drawing/2014/main" id="{96F46E27-F016-AE24-EB44-A8AF24AE445C}"/>
              </a:ext>
            </a:extLst>
          </p:cNvPr>
          <p:cNvSpPr txBox="1">
            <a:spLocks/>
          </p:cNvSpPr>
          <p:nvPr/>
        </p:nvSpPr>
        <p:spPr>
          <a:xfrm>
            <a:off x="4737050" y="4984849"/>
            <a:ext cx="4863767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https://localhost:8000/admin/auth/user/add</a:t>
            </a:r>
            <a:endParaRPr lang="fr" sz="1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7228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Again Select Data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837F0D-13E2-D95D-20B4-EC30258AE7A3}"/>
              </a:ext>
            </a:extLst>
          </p:cNvPr>
          <p:cNvGrpSpPr/>
          <p:nvPr/>
        </p:nvGrpSpPr>
        <p:grpSpPr>
          <a:xfrm>
            <a:off x="2908634" y="1708508"/>
            <a:ext cx="8520601" cy="3584852"/>
            <a:chOff x="2908634" y="1708508"/>
            <a:chExt cx="8520601" cy="3584852"/>
          </a:xfrm>
        </p:grpSpPr>
        <p:sp>
          <p:nvSpPr>
            <p:cNvPr id="17" name="양쪽 모서리가 둥근 사각형 16">
              <a:extLst>
                <a:ext uri="{FF2B5EF4-FFF2-40B4-BE49-F238E27FC236}">
                  <a16:creationId xmlns:a16="http://schemas.microsoft.com/office/drawing/2014/main" id="{E6598EC2-EC73-D113-21F7-ADD191EAD9A4}"/>
                </a:ext>
              </a:extLst>
            </p:cNvPr>
            <p:cNvSpPr/>
            <p:nvPr/>
          </p:nvSpPr>
          <p:spPr>
            <a:xfrm>
              <a:off x="2908634" y="1708508"/>
              <a:ext cx="8520600" cy="3584852"/>
            </a:xfrm>
            <a:prstGeom prst="round2SameRect">
              <a:avLst>
                <a:gd name="adj1" fmla="val 4630"/>
                <a:gd name="adj2" fmla="val 0"/>
              </a:avLst>
            </a:prstGeom>
            <a:solidFill>
              <a:srgbClr val="1E2228"/>
            </a:solidFill>
            <a:ln>
              <a:solidFill>
                <a:srgbClr val="282C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양쪽 모서리가 둥근 사각형 17">
              <a:extLst>
                <a:ext uri="{FF2B5EF4-FFF2-40B4-BE49-F238E27FC236}">
                  <a16:creationId xmlns:a16="http://schemas.microsoft.com/office/drawing/2014/main" id="{F3C0440C-F374-22BB-5790-0490AF37C072}"/>
                </a:ext>
              </a:extLst>
            </p:cNvPr>
            <p:cNvSpPr/>
            <p:nvPr/>
          </p:nvSpPr>
          <p:spPr>
            <a:xfrm>
              <a:off x="2908635" y="1708509"/>
              <a:ext cx="8520600" cy="5774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1C23"/>
            </a:solidFill>
            <a:ln>
              <a:solidFill>
                <a:srgbClr val="19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23C59E-880A-06FF-96E5-5DAD67DB5CC4}"/>
                </a:ext>
              </a:extLst>
            </p:cNvPr>
            <p:cNvSpPr/>
            <p:nvPr/>
          </p:nvSpPr>
          <p:spPr>
            <a:xfrm>
              <a:off x="3148445" y="1926720"/>
              <a:ext cx="158400" cy="159714"/>
            </a:xfrm>
            <a:prstGeom prst="ellipse">
              <a:avLst/>
            </a:prstGeom>
            <a:solidFill>
              <a:srgbClr val="E96057"/>
            </a:solidFill>
            <a:ln>
              <a:solidFill>
                <a:srgbClr val="E96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973DEC3-10A4-3822-E621-4809B7A012F2}"/>
                </a:ext>
              </a:extLst>
            </p:cNvPr>
            <p:cNvSpPr/>
            <p:nvPr/>
          </p:nvSpPr>
          <p:spPr>
            <a:xfrm>
              <a:off x="3460172" y="1926720"/>
              <a:ext cx="158400" cy="159714"/>
            </a:xfrm>
            <a:prstGeom prst="ellipse">
              <a:avLst/>
            </a:prstGeom>
            <a:solidFill>
              <a:srgbClr val="F6BD3C"/>
            </a:solidFill>
            <a:ln>
              <a:solidFill>
                <a:srgbClr val="F6B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D67E7A-A645-05CE-0F95-107A29DEF10E}"/>
                </a:ext>
              </a:extLst>
            </p:cNvPr>
            <p:cNvSpPr/>
            <p:nvPr/>
          </p:nvSpPr>
          <p:spPr>
            <a:xfrm>
              <a:off x="3782290" y="1926720"/>
              <a:ext cx="158400" cy="159714"/>
            </a:xfrm>
            <a:prstGeom prst="ellipse">
              <a:avLst/>
            </a:prstGeom>
            <a:solidFill>
              <a:srgbClr val="44C645"/>
            </a:solidFill>
            <a:ln>
              <a:solidFill>
                <a:srgbClr val="44C6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00D552-A34F-4372-2093-A3A47AC4216F}"/>
              </a:ext>
            </a:extLst>
          </p:cNvPr>
          <p:cNvSpPr txBox="1"/>
          <p:nvPr/>
        </p:nvSpPr>
        <p:spPr>
          <a:xfrm>
            <a:off x="3098800" y="2564711"/>
            <a:ext cx="8239760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kube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-database=# SELECT * FROM </a:t>
            </a:r>
            <a:r>
              <a:rPr lang="en" altLang="ko-Kore-KR" sz="1200" b="0" i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auth_user</a:t>
            </a:r>
            <a:r>
              <a:rPr lang="en" altLang="ko-Kore-KR" sz="1200" b="0" i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" altLang="ko-Kore-KR" sz="1200" b="0" i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id |                                         password                                         |          </a:t>
            </a:r>
            <a:r>
              <a:rPr lang="en" altLang="ko-Kore-KR" sz="800" dirty="0" err="1">
                <a:solidFill>
                  <a:srgbClr val="ABB2BF"/>
                </a:solidFill>
              </a:rPr>
              <a:t>last_login</a:t>
            </a:r>
            <a:r>
              <a:rPr lang="en" altLang="ko-Kore-KR" sz="800" dirty="0">
                <a:solidFill>
                  <a:srgbClr val="ABB2BF"/>
                </a:solidFill>
              </a:rPr>
              <a:t>           | </a:t>
            </a:r>
            <a:r>
              <a:rPr lang="en" altLang="ko-Kore-KR" sz="800" dirty="0" err="1">
                <a:solidFill>
                  <a:srgbClr val="ABB2BF"/>
                </a:solidFill>
              </a:rPr>
              <a:t>is_superuser</a:t>
            </a:r>
            <a:r>
              <a:rPr lang="en" altLang="ko-Kore-KR" sz="800" dirty="0">
                <a:solidFill>
                  <a:srgbClr val="ABB2BF"/>
                </a:solidFill>
              </a:rPr>
              <a:t> | username | </a:t>
            </a:r>
            <a:r>
              <a:rPr lang="en" altLang="ko-Kore-KR" sz="800" dirty="0" err="1">
                <a:solidFill>
                  <a:srgbClr val="ABB2BF"/>
                </a:solidFill>
              </a:rPr>
              <a:t>first_name</a:t>
            </a:r>
            <a:r>
              <a:rPr lang="en" altLang="ko-Kore-KR" sz="800" dirty="0">
                <a:solidFill>
                  <a:srgbClr val="ABB2BF"/>
                </a:solidFill>
              </a:rPr>
              <a:t> |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</a:t>
            </a:r>
            <a:r>
              <a:rPr lang="en" altLang="ko-Kore-KR" sz="800" dirty="0" err="1">
                <a:solidFill>
                  <a:srgbClr val="ABB2BF"/>
                </a:solidFill>
              </a:rPr>
              <a:t>last_name</a:t>
            </a:r>
            <a:r>
              <a:rPr lang="en" altLang="ko-Kore-KR" sz="800" dirty="0">
                <a:solidFill>
                  <a:srgbClr val="ABB2BF"/>
                </a:solidFill>
              </a:rPr>
              <a:t> | email | </a:t>
            </a:r>
            <a:r>
              <a:rPr lang="en" altLang="ko-Kore-KR" sz="800" dirty="0" err="1">
                <a:solidFill>
                  <a:srgbClr val="ABB2BF"/>
                </a:solidFill>
              </a:rPr>
              <a:t>is_staff</a:t>
            </a:r>
            <a:r>
              <a:rPr lang="en" altLang="ko-Kore-KR" sz="800" dirty="0">
                <a:solidFill>
                  <a:srgbClr val="ABB2BF"/>
                </a:solidFill>
              </a:rPr>
              <a:t> | </a:t>
            </a:r>
            <a:r>
              <a:rPr lang="en" altLang="ko-Kore-KR" sz="800" dirty="0" err="1">
                <a:solidFill>
                  <a:srgbClr val="ABB2BF"/>
                </a:solidFill>
              </a:rPr>
              <a:t>is_active</a:t>
            </a:r>
            <a:r>
              <a:rPr lang="en" altLang="ko-Kore-KR" sz="800" dirty="0">
                <a:solidFill>
                  <a:srgbClr val="ABB2BF"/>
                </a:solidFill>
              </a:rPr>
              <a:t> |          </a:t>
            </a:r>
            <a:r>
              <a:rPr lang="en" altLang="ko-Kore-KR" sz="800" dirty="0" err="1">
                <a:solidFill>
                  <a:srgbClr val="ABB2BF"/>
                </a:solidFill>
              </a:rPr>
              <a:t>date_joined</a:t>
            </a:r>
            <a:endParaRPr lang="en" altLang="ko-Kore-KR" sz="800" dirty="0">
              <a:solidFill>
                <a:srgbClr val="ABB2BF"/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----+------------------------------------------------------------------------------------------+-------------------------------+--------------+----------+------------+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-----------+-------+----------+-----------+-------------------------------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 1 | pbkdf2_sha256$390000$GE4OwDDBhLmGXdh6lOtTCl$rt6m/9O19uGklli8E3d2UMjxVtllEi7S02ipW4UqZNw= | 2023-01-06 05:37:19.532849+00 | t            | root     |            |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          |       | t        | t         | 2022-12-29 07:57:07.289251+00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 6 | pbkdf2_sha256$390000$tj8DCNFxT6sI1Wgui799y8$XKV9zxDesW1cu30mxBJrz8mQvyPJeeNK+BZ+d3hwfCY= |                               | f            | test     |            |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           |       | f        | t         | 2023-01-06 06:57:37.444967+00</a:t>
            </a:r>
          </a:p>
          <a:p>
            <a:pPr>
              <a:lnSpc>
                <a:spcPct val="150000"/>
              </a:lnSpc>
            </a:pPr>
            <a:r>
              <a:rPr lang="en" altLang="ko-Kore-KR" sz="800" dirty="0">
                <a:solidFill>
                  <a:srgbClr val="ABB2BF"/>
                </a:solidFill>
              </a:rPr>
              <a:t>(2 rows)</a:t>
            </a:r>
            <a:br>
              <a:rPr lang="en" altLang="ko-Kore-KR" sz="1600" dirty="0"/>
            </a:br>
            <a:endParaRPr lang="ko-Kore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364AE-DE74-7CA6-DF4F-B6F7C0C808E0}"/>
              </a:ext>
            </a:extLst>
          </p:cNvPr>
          <p:cNvSpPr txBox="1"/>
          <p:nvPr/>
        </p:nvSpPr>
        <p:spPr>
          <a:xfrm>
            <a:off x="9834995" y="1794804"/>
            <a:ext cx="193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bg2"/>
                </a:solidFill>
              </a:rPr>
              <a:t>Command</a:t>
            </a:r>
            <a:endParaRPr kumimoji="1" lang="ko-Kore-KR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4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Visualization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754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B4F92A-0791-A086-C756-AF551A00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015" y="1478079"/>
            <a:ext cx="7772400" cy="4388625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 Kibana Data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96F46E27-F016-AE24-EB44-A8AF24AE445C}"/>
              </a:ext>
            </a:extLst>
          </p:cNvPr>
          <p:cNvSpPr txBox="1">
            <a:spLocks/>
          </p:cNvSpPr>
          <p:nvPr/>
        </p:nvSpPr>
        <p:spPr>
          <a:xfrm>
            <a:off x="4737050" y="5878470"/>
            <a:ext cx="4863767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http://localhost:5601/app/home/</a:t>
            </a:r>
            <a:endParaRPr lang="fr" sz="1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6E6BA81-9501-A5DF-F4D5-D6010A8393EE}"/>
              </a:ext>
            </a:extLst>
          </p:cNvPr>
          <p:cNvSpPr/>
          <p:nvPr/>
        </p:nvSpPr>
        <p:spPr>
          <a:xfrm>
            <a:off x="8603673" y="5174673"/>
            <a:ext cx="924408" cy="259772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76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 Kibana Data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96F46E27-F016-AE24-EB44-A8AF24AE445C}"/>
              </a:ext>
            </a:extLst>
          </p:cNvPr>
          <p:cNvSpPr txBox="1">
            <a:spLocks/>
          </p:cNvSpPr>
          <p:nvPr/>
        </p:nvSpPr>
        <p:spPr>
          <a:xfrm>
            <a:off x="4290237" y="5878470"/>
            <a:ext cx="6349256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http://localhost:5601/app/management/</a:t>
            </a:r>
            <a:r>
              <a:rPr lang="en-US" sz="1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kibana</a:t>
            </a:r>
            <a:r>
              <a:rPr lang="en-US" sz="1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dataViews</a:t>
            </a:r>
            <a:endParaRPr lang="fr" sz="1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6E6BA81-9501-A5DF-F4D5-D6010A8393EE}"/>
              </a:ext>
            </a:extLst>
          </p:cNvPr>
          <p:cNvSpPr/>
          <p:nvPr/>
        </p:nvSpPr>
        <p:spPr>
          <a:xfrm>
            <a:off x="8603673" y="5174673"/>
            <a:ext cx="924408" cy="259772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D3C90E-BD4E-CB6D-D3A5-AF9320D9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34" y="1566639"/>
            <a:ext cx="7772400" cy="4311831"/>
          </a:xfrm>
          <a:prstGeom prst="rect">
            <a:avLst/>
          </a:prstGeom>
        </p:spPr>
      </p:pic>
      <p:sp>
        <p:nvSpPr>
          <p:cNvPr id="10" name="Shape 68">
            <a:extLst>
              <a:ext uri="{FF2B5EF4-FFF2-40B4-BE49-F238E27FC236}">
                <a16:creationId xmlns:a16="http://schemas.microsoft.com/office/drawing/2014/main" id="{ECA47A6A-BB7B-21F8-32C3-F4059FD0E1E9}"/>
              </a:ext>
            </a:extLst>
          </p:cNvPr>
          <p:cNvSpPr txBox="1">
            <a:spLocks/>
          </p:cNvSpPr>
          <p:nvPr/>
        </p:nvSpPr>
        <p:spPr>
          <a:xfrm>
            <a:off x="5336255" y="2269362"/>
            <a:ext cx="6349256" cy="25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filebeat</a:t>
            </a:r>
            <a:r>
              <a:rPr lang="en-US" sz="7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n-US" sz="7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metricbeat</a:t>
            </a:r>
            <a:endParaRPr lang="fr" sz="7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Shape 68">
            <a:extLst>
              <a:ext uri="{FF2B5EF4-FFF2-40B4-BE49-F238E27FC236}">
                <a16:creationId xmlns:a16="http://schemas.microsoft.com/office/drawing/2014/main" id="{AF9EECBB-7420-2E92-EE9B-0F061DA43A63}"/>
              </a:ext>
            </a:extLst>
          </p:cNvPr>
          <p:cNvSpPr txBox="1">
            <a:spLocks/>
          </p:cNvSpPr>
          <p:nvPr/>
        </p:nvSpPr>
        <p:spPr>
          <a:xfrm>
            <a:off x="5336255" y="2653826"/>
            <a:ext cx="6349256" cy="25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filebeat</a:t>
            </a:r>
            <a:r>
              <a:rPr lang="en-US" sz="7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-* and </a:t>
            </a:r>
            <a:r>
              <a:rPr lang="en-US" sz="7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metricbeat</a:t>
            </a:r>
            <a:r>
              <a:rPr lang="en-US" sz="7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-*</a:t>
            </a:r>
            <a:endParaRPr lang="fr" sz="7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5400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908634" y="6416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3600" b="1" dirty="0" err="1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Compute</a:t>
            </a:r>
            <a:endParaRPr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" name="Shape 69"/>
          <p:cNvCxnSpPr/>
          <p:nvPr/>
        </p:nvCxnSpPr>
        <p:spPr>
          <a:xfrm>
            <a:off x="3020509" y="2593469"/>
            <a:ext cx="8532600" cy="24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/>
          <p:cNvCxnSpPr/>
          <p:nvPr/>
        </p:nvCxnSpPr>
        <p:spPr>
          <a:xfrm>
            <a:off x="3076159" y="3522181"/>
            <a:ext cx="8532600" cy="24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/>
          <p:cNvCxnSpPr>
            <a:cxnSpLocks/>
          </p:cNvCxnSpPr>
          <p:nvPr/>
        </p:nvCxnSpPr>
        <p:spPr>
          <a:xfrm>
            <a:off x="3020509" y="4515131"/>
            <a:ext cx="8532600" cy="24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Shape 73"/>
          <p:cNvSpPr txBox="1"/>
          <p:nvPr/>
        </p:nvSpPr>
        <p:spPr>
          <a:xfrm>
            <a:off x="4555808" y="1635515"/>
            <a:ext cx="5201255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Pod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파드는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하나 이상의 컨테이너의 그룹이며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0" i="0" dirty="0" err="1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쿠버네티스</a:t>
            </a:r>
            <a:r>
              <a:rPr lang="ko-KR" altLang="en-US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1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애플리케이션의 최소 단위</a:t>
            </a:r>
            <a:r>
              <a:rPr lang="ko-KR" altLang="en-US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입니다</a:t>
            </a:r>
            <a:r>
              <a:rPr lang="en-US" altLang="ko-KR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같은 포드에 속한 컨테이너끼리 동일한 </a:t>
            </a:r>
            <a:r>
              <a:rPr lang="ko-KR" altLang="en-US" sz="800" b="1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컴퓨팅 리소스를 공유</a:t>
            </a:r>
            <a:r>
              <a:rPr lang="ko-KR" altLang="en-US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합니다</a:t>
            </a:r>
            <a:r>
              <a:rPr lang="en-US" altLang="ko-KR" sz="800" b="0" i="0" dirty="0">
                <a:solidFill>
                  <a:srgbClr val="15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0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555795" y="2573653"/>
            <a:ext cx="5201267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ReplicaSet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Noto Sans KR"/>
              </a:rPr>
              <a:t>레플리카셋은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 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Noto Sans KR"/>
              </a:rPr>
              <a:t>클러스터 안에서 움직이는 </a:t>
            </a:r>
            <a:r>
              <a:rPr lang="ko-KR" altLang="en-US" sz="800" b="1" i="0" dirty="0" err="1">
                <a:solidFill>
                  <a:schemeClr val="tx1"/>
                </a:solidFill>
                <a:effectLst/>
                <a:latin typeface="Noto Sans KR"/>
              </a:rPr>
              <a:t>파드의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Noto Sans KR"/>
              </a:rPr>
              <a:t> 수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를 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Noto Sans KR"/>
              </a:rPr>
              <a:t>유지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하는 장치입니다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Noto Sans KR"/>
              </a:rPr>
              <a:t>.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클러스터의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Noto Sans KR"/>
              </a:rPr>
              <a:t>파드의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 실행을 항상 안정적으로 유지하는 것을 목표로 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Noto Sans KR"/>
              </a:rPr>
              <a:t>명시된 </a:t>
            </a:r>
            <a:r>
              <a:rPr lang="ko-KR" altLang="en-US" sz="800" b="1" i="0" dirty="0" err="1">
                <a:solidFill>
                  <a:schemeClr val="tx1"/>
                </a:solidFill>
                <a:effectLst/>
                <a:latin typeface="Noto Sans KR"/>
              </a:rPr>
              <a:t>파드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Noto Sans KR"/>
              </a:rPr>
              <a:t> 개수에 대한 가용성을 보증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하는데 사용됩니다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Noto Sans KR"/>
              </a:rPr>
              <a:t>.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만약 애플리케이션 오류나 노드 장애 등으로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Noto Sans KR"/>
              </a:rPr>
              <a:t>파드가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 정지된 경우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Noto Sans KR"/>
              </a:rPr>
              <a:t>레플리카셋이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 자동으로 새로운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Noto Sans KR"/>
              </a:rPr>
              <a:t>파드를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Noto Sans KR"/>
              </a:rPr>
              <a:t> 시작합니다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  <a:endParaRPr sz="100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555796" y="3539190"/>
            <a:ext cx="5201266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Deployment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디플로이먼트는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레플리카셋을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소유하거나 업데이트를 하고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파드의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선언적인 업데이트와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서버측 롤링 업데이트를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할 수 있는 오브젝트입니다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배포된 </a:t>
            </a:r>
            <a:r>
              <a:rPr lang="en" altLang="ko-Kore-KR" sz="800" b="0" i="0" dirty="0">
                <a:solidFill>
                  <a:schemeClr val="tx1"/>
                </a:solidFill>
                <a:effectLst/>
                <a:latin typeface="+mn-lt"/>
              </a:rPr>
              <a:t>Pod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에 대한 </a:t>
            </a:r>
            <a:r>
              <a:rPr lang="en" altLang="ko-Kore-KR" sz="800" b="1" i="0" dirty="0">
                <a:solidFill>
                  <a:schemeClr val="tx1"/>
                </a:solidFill>
                <a:effectLst/>
                <a:latin typeface="+mn-lt"/>
              </a:rPr>
              <a:t>rollback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을 수행할 수 있습니다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800" b="0" i="0" dirty="0">
                <a:solidFill>
                  <a:schemeClr val="tx1"/>
                </a:solidFill>
                <a:effectLst/>
                <a:latin typeface="+mn-lt"/>
              </a:rPr>
              <a:t>Pod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의 배포되고 </a:t>
            </a:r>
            <a:r>
              <a:rPr lang="en" altLang="ko-Kore-KR" sz="800" b="1" i="0" dirty="0">
                <a:solidFill>
                  <a:schemeClr val="tx1"/>
                </a:solidFill>
                <a:effectLst/>
                <a:latin typeface="+mn-lt"/>
              </a:rPr>
              <a:t>update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+mn-lt"/>
              </a:rPr>
              <a:t>되는 모든 버전을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+mn-lt"/>
              </a:rPr>
              <a:t>추적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할 수 있습니다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즉 </a:t>
            </a:r>
            <a:r>
              <a:rPr lang="ko-KR" altLang="en-US" sz="800" dirty="0" err="1">
                <a:solidFill>
                  <a:schemeClr val="tx1"/>
                </a:solidFill>
                <a:latin typeface="+mn-lt"/>
              </a:rPr>
              <a:t>디플로이먼트는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  <a:latin typeface="+mn-lt"/>
              </a:rPr>
              <a:t>레플리카셋보다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 상위 개념이라고 할 수 있습니다</a:t>
            </a:r>
            <a:r>
              <a:rPr lang="en-US" altLang="ko-KR" sz="800" dirty="0">
                <a:solidFill>
                  <a:schemeClr val="tx1"/>
                </a:solidFill>
                <a:latin typeface="+mn-lt"/>
              </a:rPr>
              <a:t>.</a:t>
            </a:r>
            <a:endParaRPr lang="en-US" altLang="ko-KR" sz="80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endParaRPr lang="ko-KR" altLang="en-US" sz="8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sz="800" dirty="0"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4555783" y="4504715"/>
            <a:ext cx="5201265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DaemonSet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데몬셋은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노드가 있는 수만큼 </a:t>
            </a:r>
            <a:r>
              <a:rPr lang="ko-KR" altLang="en-US" sz="800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파드를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생성하고 각 노드에 </a:t>
            </a:r>
            <a:r>
              <a:rPr lang="ko-KR" altLang="en-US" sz="800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파드를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하나씩 배포합니다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노드가 다운되어도 </a:t>
            </a:r>
            <a:r>
              <a:rPr lang="ko-KR" altLang="en-US" sz="8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데몬셋은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어느 곳에서도 </a:t>
            </a:r>
            <a:r>
              <a:rPr lang="ko-KR" altLang="en-US" sz="8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파드를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생성하지 않습니다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노드가 클러스터에서 빠졌을 때는 해당 노드에 있던 </a:t>
            </a:r>
            <a:r>
              <a:rPr lang="ko-KR" altLang="en-US" sz="8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파드는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그대로 사라질 뿐 다른 곳으로 </a:t>
            </a:r>
            <a:r>
              <a:rPr lang="ko-KR" altLang="en-US" sz="8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옮겨가서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실행되거나 하지 않습니다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주로 사용하는 기능들은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모든 노드에서 로그 수집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노드 모니터링 데몬 실행</a:t>
            </a:r>
          </a:p>
          <a:p>
            <a:pPr>
              <a:lnSpc>
                <a:spcPct val="150000"/>
              </a:lnSpc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535277" y="5399704"/>
            <a:ext cx="5606249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StatefulSet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스테이트풀셋은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컨텍스트와 내역이 저장되므로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중단되어도 중단된 곳부터 다시 시작할 수 있습니다</a:t>
            </a:r>
            <a:r>
              <a:rPr lang="en-US" altLang="ko-KR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스테이트풀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애플리케이션은 창의 위치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기본 설정 구성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최근 활동과 같은 항목을 추적합니다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en-US" altLang="ko-KR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주로 </a:t>
            </a:r>
            <a:r>
              <a:rPr lang="en" altLang="ko-Kore-KR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Pod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의 </a:t>
            </a:r>
            <a:r>
              <a:rPr lang="en" altLang="ko-Kore-KR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DNS</a:t>
            </a:r>
            <a:r>
              <a:rPr lang="ko-KR" altLang="en-US" sz="8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를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 고정시켜주고 싶은 경우나 스토리지가 동일한 상태를 유지하도록 세팅하는 경우에 사용한다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.</a:t>
            </a:r>
            <a:endParaRPr sz="800" b="1" dirty="0">
              <a:solidFill>
                <a:schemeClr val="dk1"/>
              </a:solidFill>
              <a:highlight>
                <a:srgbClr val="FFFFFF"/>
              </a:highlight>
              <a:latin typeface="Arial" panose="020B0604020202020204" pitchFamily="34" charset="0"/>
              <a:ea typeface="Consolas"/>
              <a:cs typeface="Arial" panose="020B0604020202020204" pitchFamily="34" charset="0"/>
              <a:sym typeface="Consolas"/>
            </a:endParaRPr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429" y="1883153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579" y="1883138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429" y="2770915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517" y="2770926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6432" y="3731740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5992" y="3738951"/>
            <a:ext cx="599820" cy="58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6429" y="4641740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4477" y="4641738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0292" y="5569332"/>
            <a:ext cx="599820" cy="58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25992" y="5562140"/>
            <a:ext cx="614630" cy="59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71">
            <a:extLst>
              <a:ext uri="{FF2B5EF4-FFF2-40B4-BE49-F238E27FC236}">
                <a16:creationId xmlns:a16="http://schemas.microsoft.com/office/drawing/2014/main" id="{17F44491-E041-9DC8-9280-E13B235A3DC1}"/>
              </a:ext>
            </a:extLst>
          </p:cNvPr>
          <p:cNvCxnSpPr>
            <a:cxnSpLocks/>
          </p:cNvCxnSpPr>
          <p:nvPr/>
        </p:nvCxnSpPr>
        <p:spPr>
          <a:xfrm>
            <a:off x="3020509" y="5408028"/>
            <a:ext cx="8532600" cy="24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Dashboard</a:t>
            </a:r>
            <a:endParaRPr lang="fr" altLang="ko-Kore-K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9270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B4F92A-0791-A086-C756-AF551A00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32" y="1997656"/>
            <a:ext cx="5674391" cy="3204000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Create Dashboard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6E6BA81-9501-A5DF-F4D5-D6010A8393EE}"/>
              </a:ext>
            </a:extLst>
          </p:cNvPr>
          <p:cNvSpPr/>
          <p:nvPr/>
        </p:nvSpPr>
        <p:spPr>
          <a:xfrm>
            <a:off x="4899772" y="2586439"/>
            <a:ext cx="1043828" cy="1013218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292395-7B0A-2749-1BF8-ED6603DB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12" y="1997656"/>
            <a:ext cx="5706269" cy="32040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53B2D32-809E-19E4-F1AA-37EA43F3935A}"/>
              </a:ext>
            </a:extLst>
          </p:cNvPr>
          <p:cNvSpPr/>
          <p:nvPr/>
        </p:nvSpPr>
        <p:spPr>
          <a:xfrm>
            <a:off x="8513342" y="2686944"/>
            <a:ext cx="1981476" cy="1427848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48EFCC-869C-9541-8BFE-3D41A4278A2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6688723" y="3599656"/>
            <a:ext cx="990889" cy="0"/>
          </a:xfrm>
          <a:prstGeom prst="straightConnector1">
            <a:avLst/>
          </a:prstGeom>
          <a:ln w="57150">
            <a:solidFill>
              <a:srgbClr val="2754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574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Django-</a:t>
            </a:r>
            <a:r>
              <a:rPr lang="en-US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Postgre</a:t>
            </a:r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3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LogCount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F18926-0F19-1816-A40A-E5F1D912E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34" y="1499193"/>
            <a:ext cx="7772400" cy="4379277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3D5B9CA2-7C4B-777D-C1F9-29E26EDC302D}"/>
              </a:ext>
            </a:extLst>
          </p:cNvPr>
          <p:cNvSpPr/>
          <p:nvPr/>
        </p:nvSpPr>
        <p:spPr>
          <a:xfrm>
            <a:off x="3002974" y="4512174"/>
            <a:ext cx="2005444" cy="371553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6130781-4FA3-2EF4-A596-9766CD869932}"/>
              </a:ext>
            </a:extLst>
          </p:cNvPr>
          <p:cNvSpPr/>
          <p:nvPr/>
        </p:nvSpPr>
        <p:spPr>
          <a:xfrm>
            <a:off x="3002973" y="5416183"/>
            <a:ext cx="6224153" cy="462287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0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E0CC89-3204-CBBA-20C2-C7EB8B39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84" y="1909127"/>
            <a:ext cx="5684213" cy="3202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6A4F60-7323-2B60-6084-A7097E0F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1" y="1934336"/>
            <a:ext cx="5677200" cy="3172954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ore-KR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Log Stream</a:t>
            </a:r>
            <a:endParaRPr lang="fr" altLang="ko-Kore-K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16E6BA81-9501-A5DF-F4D5-D6010A8393EE}"/>
              </a:ext>
            </a:extLst>
          </p:cNvPr>
          <p:cNvSpPr/>
          <p:nvPr/>
        </p:nvSpPr>
        <p:spPr>
          <a:xfrm>
            <a:off x="2056634" y="2938693"/>
            <a:ext cx="665787" cy="183862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53B2D32-809E-19E4-F1AA-37EA43F3935A}"/>
              </a:ext>
            </a:extLst>
          </p:cNvPr>
          <p:cNvSpPr/>
          <p:nvPr/>
        </p:nvSpPr>
        <p:spPr>
          <a:xfrm>
            <a:off x="7586284" y="2666682"/>
            <a:ext cx="2683662" cy="246963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48EFCC-869C-9541-8BFE-3D41A4278A2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835441" y="3510169"/>
            <a:ext cx="750843" cy="10644"/>
          </a:xfrm>
          <a:prstGeom prst="straightConnector1">
            <a:avLst/>
          </a:prstGeom>
          <a:ln w="57150">
            <a:solidFill>
              <a:srgbClr val="2754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68">
            <a:extLst>
              <a:ext uri="{FF2B5EF4-FFF2-40B4-BE49-F238E27FC236}">
                <a16:creationId xmlns:a16="http://schemas.microsoft.com/office/drawing/2014/main" id="{787AEE51-E36A-3118-BFFB-E2F6D8AD59FA}"/>
              </a:ext>
            </a:extLst>
          </p:cNvPr>
          <p:cNvSpPr txBox="1">
            <a:spLocks/>
          </p:cNvSpPr>
          <p:nvPr/>
        </p:nvSpPr>
        <p:spPr>
          <a:xfrm>
            <a:off x="8164527" y="2913645"/>
            <a:ext cx="6349256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kubernetes.namespace</a:t>
            </a:r>
            <a:r>
              <a:rPr lang="en-US" sz="1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600" b="1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django-postgre</a:t>
            </a:r>
            <a:endParaRPr lang="fr" sz="1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15161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DF614D-31E3-B612-32B4-021E6CD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34" y="1499193"/>
            <a:ext cx="7772400" cy="4303995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Metric Memory Pod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D5B9CA2-7C4B-777D-C1F9-29E26EDC302D}"/>
              </a:ext>
            </a:extLst>
          </p:cNvPr>
          <p:cNvSpPr/>
          <p:nvPr/>
        </p:nvSpPr>
        <p:spPr>
          <a:xfrm>
            <a:off x="8821883" y="3460173"/>
            <a:ext cx="1319644" cy="191017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C96B1D7-E276-1294-4B08-8F198F346E12}"/>
              </a:ext>
            </a:extLst>
          </p:cNvPr>
          <p:cNvSpPr/>
          <p:nvPr/>
        </p:nvSpPr>
        <p:spPr>
          <a:xfrm>
            <a:off x="8821883" y="3689879"/>
            <a:ext cx="1319644" cy="191017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Shape 68">
            <a:extLst>
              <a:ext uri="{FF2B5EF4-FFF2-40B4-BE49-F238E27FC236}">
                <a16:creationId xmlns:a16="http://schemas.microsoft.com/office/drawing/2014/main" id="{BB8417F5-F62C-D47C-3DF3-7CD76E8A102A}"/>
              </a:ext>
            </a:extLst>
          </p:cNvPr>
          <p:cNvSpPr txBox="1">
            <a:spLocks/>
          </p:cNvSpPr>
          <p:nvPr/>
        </p:nvSpPr>
        <p:spPr>
          <a:xfrm>
            <a:off x="5769974" y="3590503"/>
            <a:ext cx="4261450" cy="3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Moving average of Pod Usage Memory</a:t>
            </a:r>
            <a:endParaRPr lang="fr" sz="12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Shape 68">
            <a:extLst>
              <a:ext uri="{FF2B5EF4-FFF2-40B4-BE49-F238E27FC236}">
                <a16:creationId xmlns:a16="http://schemas.microsoft.com/office/drawing/2014/main" id="{7D38C212-E270-D6ED-46A9-6BF2D06BF9D3}"/>
              </a:ext>
            </a:extLst>
          </p:cNvPr>
          <p:cNvSpPr txBox="1">
            <a:spLocks/>
          </p:cNvSpPr>
          <p:nvPr/>
        </p:nvSpPr>
        <p:spPr>
          <a:xfrm>
            <a:off x="5769974" y="3101360"/>
            <a:ext cx="4583568" cy="3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Maximum of </a:t>
            </a:r>
            <a:r>
              <a:rPr lang="en-US" sz="1200" b="1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Kubernetes.container.memory.limit.bytes</a:t>
            </a:r>
            <a:endParaRPr lang="fr" sz="1200" b="1" dirty="0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18189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018D19-A9E5-D73C-93F3-262D8106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34" y="1499193"/>
            <a:ext cx="7772400" cy="4337214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Metric CPU Pod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D5B9CA2-7C4B-777D-C1F9-29E26EDC302D}"/>
              </a:ext>
            </a:extLst>
          </p:cNvPr>
          <p:cNvSpPr/>
          <p:nvPr/>
        </p:nvSpPr>
        <p:spPr>
          <a:xfrm>
            <a:off x="8821883" y="3460173"/>
            <a:ext cx="1319644" cy="191017"/>
          </a:xfrm>
          <a:prstGeom prst="frame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C96B1D7-E276-1294-4B08-8F198F346E12}"/>
              </a:ext>
            </a:extLst>
          </p:cNvPr>
          <p:cNvSpPr/>
          <p:nvPr/>
        </p:nvSpPr>
        <p:spPr>
          <a:xfrm>
            <a:off x="8821883" y="3689879"/>
            <a:ext cx="1319644" cy="191017"/>
          </a:xfrm>
          <a:prstGeom prst="frame">
            <a:avLst>
              <a:gd name="adj1" fmla="val 0"/>
            </a:avLst>
          </a:prstGeom>
          <a:solidFill>
            <a:srgbClr val="2754F4"/>
          </a:solidFill>
          <a:ln>
            <a:solidFill>
              <a:srgbClr val="27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Shape 68">
            <a:extLst>
              <a:ext uri="{FF2B5EF4-FFF2-40B4-BE49-F238E27FC236}">
                <a16:creationId xmlns:a16="http://schemas.microsoft.com/office/drawing/2014/main" id="{BB8417F5-F62C-D47C-3DF3-7CD76E8A102A}"/>
              </a:ext>
            </a:extLst>
          </p:cNvPr>
          <p:cNvSpPr txBox="1">
            <a:spLocks/>
          </p:cNvSpPr>
          <p:nvPr/>
        </p:nvSpPr>
        <p:spPr>
          <a:xfrm>
            <a:off x="10141527" y="3560768"/>
            <a:ext cx="5163461" cy="64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KR" sz="1200" b="1" i="0" dirty="0">
                <a:solidFill>
                  <a:srgbClr val="2754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Moving average of Median of </a:t>
            </a:r>
            <a:r>
              <a:rPr lang="en" altLang="ko-Kore-KR" sz="1200" b="1" i="0" dirty="0" err="1">
                <a:solidFill>
                  <a:srgbClr val="2754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kubernetes.container.cpu.usage.limit.pct</a:t>
            </a:r>
            <a:endParaRPr lang="fr" sz="1800" b="1" dirty="0">
              <a:solidFill>
                <a:srgbClr val="2754F4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  <p:sp>
        <p:nvSpPr>
          <p:cNvPr id="6" name="Shape 68">
            <a:extLst>
              <a:ext uri="{FF2B5EF4-FFF2-40B4-BE49-F238E27FC236}">
                <a16:creationId xmlns:a16="http://schemas.microsoft.com/office/drawing/2014/main" id="{7D38C212-E270-D6ED-46A9-6BF2D06BF9D3}"/>
              </a:ext>
            </a:extLst>
          </p:cNvPr>
          <p:cNvSpPr txBox="1">
            <a:spLocks/>
          </p:cNvSpPr>
          <p:nvPr/>
        </p:nvSpPr>
        <p:spPr>
          <a:xfrm>
            <a:off x="5769974" y="3101360"/>
            <a:ext cx="4583568" cy="3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altLang="ko-Kore-KR" sz="1200" b="1" i="0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Maximum of </a:t>
            </a:r>
            <a:r>
              <a:rPr lang="en" altLang="ko-Kore-KR" sz="1200" b="1" i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kubernetes.container.cpu.limit.cores</a:t>
            </a:r>
            <a:endParaRPr lang="fr" sz="1800" b="1" dirty="0">
              <a:solidFill>
                <a:srgbClr val="C00000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99903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E86669-291D-7620-A16B-F0F004EFC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" b="8577"/>
          <a:stretch/>
        </p:blipFill>
        <p:spPr>
          <a:xfrm>
            <a:off x="1473868" y="1514983"/>
            <a:ext cx="10631541" cy="5446925"/>
          </a:xfrm>
          <a:prstGeom prst="rect">
            <a:avLst/>
          </a:prstGeom>
        </p:spPr>
      </p:pic>
      <p:sp>
        <p:nvSpPr>
          <p:cNvPr id="2" name="Shape 68">
            <a:extLst>
              <a:ext uri="{FF2B5EF4-FFF2-40B4-BE49-F238E27FC236}">
                <a16:creationId xmlns:a16="http://schemas.microsoft.com/office/drawing/2014/main" id="{5AB72B13-B68A-E28C-8F8F-D43B49421D65}"/>
              </a:ext>
            </a:extLst>
          </p:cNvPr>
          <p:cNvSpPr txBox="1">
            <a:spLocks/>
          </p:cNvSpPr>
          <p:nvPr/>
        </p:nvSpPr>
        <p:spPr>
          <a:xfrm>
            <a:off x="2908634" y="6416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Dashboard</a:t>
            </a:r>
            <a:endParaRPr lang="fr"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14275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018E70-236A-EF55-A402-6C97D738D082}"/>
              </a:ext>
            </a:extLst>
          </p:cNvPr>
          <p:cNvSpPr txBox="1"/>
          <p:nvPr/>
        </p:nvSpPr>
        <p:spPr>
          <a:xfrm>
            <a:off x="1327260" y="2211679"/>
            <a:ext cx="12212096" cy="27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1800" dirty="0"/>
              <a:t>쿠버네티스 </a:t>
            </a:r>
            <a:r>
              <a:rPr kumimoji="1" lang="en-US" altLang="ko-Kore-KR" sz="1800" dirty="0"/>
              <a:t>(</a:t>
            </a:r>
            <a:r>
              <a:rPr kumimoji="1" lang="en-US" altLang="ko-Kore-KR" sz="1800" dirty="0" err="1"/>
              <a:t>minikube</a:t>
            </a:r>
            <a:r>
              <a:rPr kumimoji="1" lang="en-US" altLang="ko-KR" sz="1800" dirty="0"/>
              <a:t>)</a:t>
            </a:r>
            <a:r>
              <a:rPr kumimoji="1" lang="ko-Kore-KR" altLang="en-US" sz="1800" dirty="0"/>
              <a:t>를 활용한 </a:t>
            </a:r>
            <a:r>
              <a:rPr kumimoji="1" lang="en-US" altLang="ko-Kore-KR" sz="1800" dirty="0"/>
              <a:t>Cloud DevOps</a:t>
            </a:r>
            <a:r>
              <a:rPr kumimoji="1" lang="ko-Kore-KR" altLang="en-US" sz="1800" dirty="0"/>
              <a:t>에 대해 전반적으로 알아가는 시간을 가졌습니다</a:t>
            </a:r>
            <a:r>
              <a:rPr kumimoji="1" lang="en-US" altLang="ko-Kore-KR" sz="18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ore-KR" altLang="en-US" sz="1800" dirty="0"/>
              <a:t>실제 </a:t>
            </a:r>
            <a:r>
              <a:rPr kumimoji="1" lang="en-US" altLang="ko-Kore-KR" sz="1800" dirty="0"/>
              <a:t>GCP</a:t>
            </a:r>
            <a:r>
              <a:rPr kumimoji="1" lang="en-US" altLang="ko-KR" sz="1800" dirty="0"/>
              <a:t>, AWS, Azure</a:t>
            </a:r>
            <a:r>
              <a:rPr kumimoji="1" lang="ko-KR" altLang="en-US" sz="1800" dirty="0"/>
              <a:t>와 같은 클라우드 플랫폼과 직접 연동하지는 못했지만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공부하면서 각 플랫폼마다 </a:t>
            </a:r>
            <a:r>
              <a:rPr kumimoji="1" lang="en-US" altLang="ko-KR" sz="1800" dirty="0"/>
              <a:t>Document</a:t>
            </a:r>
            <a:r>
              <a:rPr kumimoji="1" lang="ko-KR" altLang="en-US" sz="1800" dirty="0"/>
              <a:t>가 자세하게 설명되었으며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그 설명을 참고하면서 제작하기도 했습니다</a:t>
            </a:r>
            <a:r>
              <a:rPr kumimoji="1" lang="en-US" altLang="ko-KR" sz="18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1800" dirty="0"/>
              <a:t>몇 가지 아쉬운 점이 있는데 실제 클라우드 환경이 아니라 로컬에서 작업 함으로써 </a:t>
            </a:r>
            <a:r>
              <a:rPr kumimoji="1" lang="en-US" altLang="ko-KR" sz="1800" dirty="0"/>
              <a:t>resource </a:t>
            </a:r>
            <a:r>
              <a:rPr kumimoji="1" lang="ko-KR" altLang="en-US" sz="1800" dirty="0"/>
              <a:t>메모리 부족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문제이 가장 문제였습니다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그래서 다양한 컨테이너를 </a:t>
            </a:r>
            <a:r>
              <a:rPr kumimoji="1" lang="ko-KR" altLang="en-US" sz="1800" dirty="0" err="1"/>
              <a:t>활용못해서</a:t>
            </a:r>
            <a:r>
              <a:rPr kumimoji="1" lang="ko-KR" altLang="en-US" sz="1800" dirty="0"/>
              <a:t> 아쉬웠습니다</a:t>
            </a:r>
            <a:r>
              <a:rPr kumimoji="1"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7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74584" y="1213131"/>
            <a:ext cx="61202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3600" b="1" dirty="0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Storage</a:t>
            </a:r>
            <a:endParaRPr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" name="Shape 99"/>
          <p:cNvCxnSpPr>
            <a:cxnSpLocks/>
          </p:cNvCxnSpPr>
          <p:nvPr/>
        </p:nvCxnSpPr>
        <p:spPr>
          <a:xfrm>
            <a:off x="786459" y="3393581"/>
            <a:ext cx="6032700" cy="21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Shape 100"/>
          <p:cNvCxnSpPr>
            <a:cxnSpLocks/>
          </p:cNvCxnSpPr>
          <p:nvPr/>
        </p:nvCxnSpPr>
        <p:spPr>
          <a:xfrm>
            <a:off x="825780" y="4322281"/>
            <a:ext cx="6029100" cy="24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Shape 101"/>
          <p:cNvSpPr txBox="1"/>
          <p:nvPr/>
        </p:nvSpPr>
        <p:spPr>
          <a:xfrm>
            <a:off x="2321759" y="2566469"/>
            <a:ext cx="4652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PersistentVolume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+mn-lt"/>
              </a:rPr>
              <a:t>퍼시스턴트볼륨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(PV)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은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+mn-lt"/>
              </a:rPr>
              <a:t>볼륨 자체를 의미합니다</a:t>
            </a:r>
            <a:r>
              <a:rPr lang="en-US" altLang="ko-KR" sz="800" b="1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 클러스터내에서 리소스로 다뤄집니다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+mn-lt"/>
              </a:rPr>
              <a:t>파드하고는</a:t>
            </a:r>
            <a:r>
              <a:rPr lang="ko-KR" altLang="en-US" sz="800" b="0" i="0" dirty="0">
                <a:solidFill>
                  <a:schemeClr val="tx1"/>
                </a:solidFill>
                <a:effectLst/>
                <a:latin typeface="+mn-lt"/>
              </a:rPr>
              <a:t> 별개로 관리되고 별도의 생명주기를 가지고 있습니다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sz="800" dirty="0">
              <a:latin typeface="+mn-lt"/>
              <a:ea typeface="Consolas"/>
              <a:cs typeface="Consolas"/>
              <a:sym typeface="Consolas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2321784" y="3460356"/>
            <a:ext cx="4581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PersistentVolumeClaim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lt"/>
                <a:ea typeface="Apple SD Gothic Neo" panose="02000300000000000000" pitchFamily="2" charset="-127"/>
              </a:rPr>
              <a:t>.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lt"/>
                <a:ea typeface="Apple SD Gothic Neo" panose="02000300000000000000" pitchFamily="2" charset="-127"/>
              </a:rPr>
              <a:t> </a:t>
            </a:r>
            <a:r>
              <a:rPr lang="ko-KR" altLang="en-US" sz="800" b="0" i="0" dirty="0" err="1">
                <a:solidFill>
                  <a:schemeClr val="tx1"/>
                </a:solidFill>
                <a:effectLst/>
                <a:latin typeface="+mn-lt"/>
              </a:rPr>
              <a:t>퍼시스턴트볼륨클레임</a:t>
            </a:r>
            <a:r>
              <a:rPr lang="en-US" altLang="ko-KR" sz="800" b="0" i="0" dirty="0">
                <a:solidFill>
                  <a:schemeClr val="tx1"/>
                </a:solidFill>
                <a:effectLst/>
                <a:latin typeface="+mn-lt"/>
              </a:rPr>
              <a:t>(PVC)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는 </a:t>
            </a:r>
            <a:r>
              <a:rPr lang="ko-KR" altLang="en-US" sz="800" b="1" dirty="0">
                <a:solidFill>
                  <a:schemeClr val="tx1"/>
                </a:solidFill>
                <a:latin typeface="+mn-lt"/>
              </a:rPr>
              <a:t>사용자가 </a:t>
            </a:r>
            <a:r>
              <a:rPr lang="en-US" altLang="ko-KR" sz="800" b="1" dirty="0">
                <a:solidFill>
                  <a:schemeClr val="tx1"/>
                </a:solidFill>
                <a:latin typeface="+mn-lt"/>
              </a:rPr>
              <a:t>PV</a:t>
            </a:r>
            <a:r>
              <a:rPr lang="ko-KR" altLang="en-US" sz="800" b="1" dirty="0">
                <a:solidFill>
                  <a:schemeClr val="tx1"/>
                </a:solidFill>
                <a:latin typeface="+mn-lt"/>
              </a:rPr>
              <a:t>에 하는 요청입니다</a:t>
            </a:r>
            <a:r>
              <a:rPr lang="en-US" altLang="ko-KR" sz="800" b="1" dirty="0">
                <a:solidFill>
                  <a:schemeClr val="tx1"/>
                </a:solidFill>
                <a:latin typeface="+mn-lt"/>
              </a:rPr>
              <a:t>.</a:t>
            </a:r>
            <a:r>
              <a:rPr lang="ko-KR" altLang="en-US" sz="8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사용하고 싶은 용량이 얼마인지 읽기</a:t>
            </a:r>
            <a:r>
              <a:rPr lang="en-US" altLang="ko-KR" sz="800" dirty="0">
                <a:solidFill>
                  <a:schemeClr val="tx1"/>
                </a:solidFill>
                <a:latin typeface="+mn-lt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쓰기는 어떤 모드로 설정하고 </a:t>
            </a:r>
            <a:r>
              <a:rPr lang="ko-KR" altLang="en-US" sz="800" dirty="0" err="1">
                <a:solidFill>
                  <a:schemeClr val="tx1"/>
                </a:solidFill>
                <a:latin typeface="+mn-lt"/>
              </a:rPr>
              <a:t>싶은지</a:t>
            </a:r>
            <a:r>
              <a:rPr lang="ko-KR" altLang="en-US" sz="800" dirty="0">
                <a:solidFill>
                  <a:schemeClr val="tx1"/>
                </a:solidFill>
                <a:latin typeface="+mn-lt"/>
              </a:rPr>
              <a:t> 등 정해서 요청합니다</a:t>
            </a:r>
            <a:r>
              <a:rPr lang="en-US" altLang="ko-KR" sz="800" dirty="0">
                <a:solidFill>
                  <a:schemeClr val="tx1"/>
                </a:solidFill>
                <a:latin typeface="+mn-lt"/>
              </a:rPr>
              <a:t>.</a:t>
            </a:r>
            <a:endParaRPr sz="800" dirty="0">
              <a:latin typeface="+mn-lt"/>
              <a:ea typeface="Consolas"/>
              <a:cs typeface="Consolas"/>
              <a:sym typeface="Consola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21775" y="4349681"/>
            <a:ext cx="4652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StorageClass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스토리지클래스는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관리자가 제공하는 스토리지의 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" altLang="ko-Kore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classes"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를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설명할 수 있는 방법을 제공한다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다른 클래스는 서비스의 품질 수준 또는 백업 정책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클러스터 관리자가 정한 임의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의 정책에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매핑될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수 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즉  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PV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의 크기</a:t>
            </a:r>
            <a:r>
              <a:rPr lang="ko-KR" altLang="en-US" sz="800" b="1" dirty="0">
                <a:solidFill>
                  <a:srgbClr val="222222"/>
                </a:solidFill>
                <a:latin typeface="open sans" panose="020B0606030504020204" pitchFamily="34" charset="0"/>
              </a:rPr>
              <a:t> 및 이름을 정의 할 수 있습니다</a:t>
            </a:r>
            <a:r>
              <a:rPr lang="en-US" altLang="ko-KR" sz="800" dirty="0">
                <a:solidFill>
                  <a:srgbClr val="222222"/>
                </a:solidFill>
                <a:latin typeface="open sans" panose="020B0606030504020204" pitchFamily="34" charset="0"/>
              </a:rPr>
              <a:t>.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97" y="2645084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30" y="2645043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002" y="356952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732" y="3569518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409" y="4508424"/>
            <a:ext cx="599820" cy="58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0726" y="4501218"/>
            <a:ext cx="614630" cy="5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18">
            <a:extLst>
              <a:ext uri="{FF2B5EF4-FFF2-40B4-BE49-F238E27FC236}">
                <a16:creationId xmlns:a16="http://schemas.microsoft.com/office/drawing/2014/main" id="{430AF4B1-6A39-231D-EA7A-28980DF4E6BA}"/>
              </a:ext>
            </a:extLst>
          </p:cNvPr>
          <p:cNvSpPr txBox="1"/>
          <p:nvPr/>
        </p:nvSpPr>
        <p:spPr>
          <a:xfrm>
            <a:off x="8787767" y="2510437"/>
            <a:ext cx="525035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Service: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i="0" dirty="0">
                <a:solidFill>
                  <a:schemeClr val="tx1"/>
                </a:solidFill>
                <a:effectLst/>
                <a:latin typeface="+mn-lt"/>
              </a:rPr>
              <a:t>서비스는 </a:t>
            </a:r>
            <a:r>
              <a:rPr lang="ko-KR" altLang="en-US" sz="800" i="0" dirty="0" err="1">
                <a:solidFill>
                  <a:schemeClr val="tx1"/>
                </a:solidFill>
                <a:effectLst/>
                <a:latin typeface="+mn-lt"/>
              </a:rPr>
              <a:t>파드들을</a:t>
            </a:r>
            <a:r>
              <a:rPr lang="ko-KR" altLang="en-US" sz="800" i="0" dirty="0">
                <a:solidFill>
                  <a:schemeClr val="tx1"/>
                </a:solidFill>
                <a:effectLst/>
                <a:latin typeface="+mn-lt"/>
              </a:rPr>
              <a:t> 통해 실행되고 있는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+mn-lt"/>
              </a:rPr>
              <a:t>애플리케이션을 네트워크에 노출시키는 가상의 컴포넌트다</a:t>
            </a:r>
            <a:r>
              <a:rPr lang="en-US" altLang="ko-KR" sz="80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ko-KR" altLang="en-US" sz="800" i="0" dirty="0" err="1">
                <a:solidFill>
                  <a:schemeClr val="tx1"/>
                </a:solidFill>
                <a:effectLst/>
                <a:latin typeface="+mn-lt"/>
              </a:rPr>
              <a:t>쿠버네티스</a:t>
            </a:r>
            <a:r>
              <a:rPr lang="ko-KR" altLang="en-US" sz="800" i="0" dirty="0">
                <a:solidFill>
                  <a:schemeClr val="tx1"/>
                </a:solidFill>
                <a:effectLst/>
                <a:latin typeface="+mn-lt"/>
              </a:rPr>
              <a:t> 내부의 다양한 객체들이 애플리케이션과</a:t>
            </a:r>
            <a:r>
              <a:rPr lang="en-US" altLang="ko-KR" sz="800" i="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ko-KR" altLang="en-US" sz="800" i="0" dirty="0">
                <a:solidFill>
                  <a:schemeClr val="tx1"/>
                </a:solidFill>
                <a:effectLst/>
                <a:latin typeface="+mn-lt"/>
              </a:rPr>
              <a:t>그리고 </a:t>
            </a:r>
            <a:r>
              <a:rPr lang="ko-KR" altLang="en-US" sz="800" b="1" i="0" dirty="0">
                <a:solidFill>
                  <a:schemeClr val="tx1"/>
                </a:solidFill>
                <a:effectLst/>
                <a:latin typeface="+mn-lt"/>
              </a:rPr>
              <a:t>애플리케이션이 다른 외부의 애플리케이션이나 사용자와 연결될 수 있도록 도와주는 역할을 한다</a:t>
            </a:r>
            <a:r>
              <a:rPr lang="en-US" altLang="ko-KR" sz="800" b="1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sz="1000" b="1" dirty="0">
              <a:solidFill>
                <a:schemeClr val="tx1"/>
              </a:solidFill>
              <a:latin typeface="+mn-lt"/>
              <a:ea typeface="Consolas"/>
              <a:cs typeface="Consolas"/>
              <a:sym typeface="Consolas"/>
            </a:endParaRPr>
          </a:p>
        </p:txBody>
      </p:sp>
      <p:pic>
        <p:nvPicPr>
          <p:cNvPr id="9" name="Shape 122">
            <a:extLst>
              <a:ext uri="{FF2B5EF4-FFF2-40B4-BE49-F238E27FC236}">
                <a16:creationId xmlns:a16="http://schemas.microsoft.com/office/drawing/2014/main" id="{7C84BF4B-2D3C-B49F-6FC3-DB3D3B52FD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8370" y="265856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3">
            <a:extLst>
              <a:ext uri="{FF2B5EF4-FFF2-40B4-BE49-F238E27FC236}">
                <a16:creationId xmlns:a16="http://schemas.microsoft.com/office/drawing/2014/main" id="{29C2078E-8C5B-1A6E-AC0B-61760EF5AB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6470" y="2658573"/>
            <a:ext cx="614630" cy="5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14">
            <a:extLst>
              <a:ext uri="{FF2B5EF4-FFF2-40B4-BE49-F238E27FC236}">
                <a16:creationId xmlns:a16="http://schemas.microsoft.com/office/drawing/2014/main" id="{A217513A-1BA7-392F-7E4A-71B70AA62550}"/>
              </a:ext>
            </a:extLst>
          </p:cNvPr>
          <p:cNvSpPr txBox="1">
            <a:spLocks/>
          </p:cNvSpPr>
          <p:nvPr/>
        </p:nvSpPr>
        <p:spPr>
          <a:xfrm>
            <a:off x="7033824" y="1213131"/>
            <a:ext cx="24115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3600" b="1" dirty="0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Network</a:t>
            </a:r>
          </a:p>
        </p:txBody>
      </p:sp>
      <p:cxnSp>
        <p:nvCxnSpPr>
          <p:cNvPr id="18" name="Shape 99">
            <a:extLst>
              <a:ext uri="{FF2B5EF4-FFF2-40B4-BE49-F238E27FC236}">
                <a16:creationId xmlns:a16="http://schemas.microsoft.com/office/drawing/2014/main" id="{11DAFF51-E3D5-C993-EA20-E547EFBBD93A}"/>
              </a:ext>
            </a:extLst>
          </p:cNvPr>
          <p:cNvCxnSpPr>
            <a:cxnSpLocks/>
          </p:cNvCxnSpPr>
          <p:nvPr/>
        </p:nvCxnSpPr>
        <p:spPr>
          <a:xfrm>
            <a:off x="7159425" y="3414363"/>
            <a:ext cx="6681266" cy="2325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621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04">
            <a:extLst>
              <a:ext uri="{FF2B5EF4-FFF2-40B4-BE49-F238E27FC236}">
                <a16:creationId xmlns:a16="http://schemas.microsoft.com/office/drawing/2014/main" id="{40E85D89-2D46-5E06-D91C-BC234D3AB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2264" y="12131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3600" b="1" dirty="0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Infrastructure components</a:t>
            </a:r>
            <a:endParaRPr sz="3600" b="1" dirty="0">
              <a:solidFill>
                <a:srgbClr val="326C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" name="Shape 205">
            <a:extLst>
              <a:ext uri="{FF2B5EF4-FFF2-40B4-BE49-F238E27FC236}">
                <a16:creationId xmlns:a16="http://schemas.microsoft.com/office/drawing/2014/main" id="{2082531F-E90A-81E7-2A8A-CB08D86D7F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020" y="2645010"/>
            <a:ext cx="626475" cy="609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hape 206">
            <a:extLst>
              <a:ext uri="{FF2B5EF4-FFF2-40B4-BE49-F238E27FC236}">
                <a16:creationId xmlns:a16="http://schemas.microsoft.com/office/drawing/2014/main" id="{B0554388-1F59-9009-2244-360D55DFFA20}"/>
              </a:ext>
            </a:extLst>
          </p:cNvPr>
          <p:cNvCxnSpPr>
            <a:cxnSpLocks/>
          </p:cNvCxnSpPr>
          <p:nvPr/>
        </p:nvCxnSpPr>
        <p:spPr>
          <a:xfrm>
            <a:off x="7125190" y="3419732"/>
            <a:ext cx="5067562" cy="32063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08">
            <a:extLst>
              <a:ext uri="{FF2B5EF4-FFF2-40B4-BE49-F238E27FC236}">
                <a16:creationId xmlns:a16="http://schemas.microsoft.com/office/drawing/2014/main" id="{FFC477EE-BD32-6873-8F4D-112648C29228}"/>
              </a:ext>
            </a:extLst>
          </p:cNvPr>
          <p:cNvSpPr txBox="1"/>
          <p:nvPr/>
        </p:nvSpPr>
        <p:spPr>
          <a:xfrm>
            <a:off x="8498713" y="2420447"/>
            <a:ext cx="2640341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Cluster:</a:t>
            </a:r>
            <a:r>
              <a:rPr lang="ko-KR" altLang="en-US" sz="10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+mn-lt"/>
              </a:rPr>
              <a:t>쿠버네티스</a:t>
            </a:r>
            <a:r>
              <a:rPr lang="ko-KR" altLang="en-US" sz="800" dirty="0">
                <a:solidFill>
                  <a:srgbClr val="222222"/>
                </a:solidFill>
                <a:latin typeface="+mn-lt"/>
              </a:rPr>
              <a:t>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클러스터입니다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.</a:t>
            </a:r>
            <a:r>
              <a:rPr lang="fr" sz="8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800" dirty="0">
              <a:solidFill>
                <a:schemeClr val="dk1"/>
              </a:solidFill>
              <a:highlight>
                <a:srgbClr val="FFFFFF"/>
              </a:highlight>
              <a:latin typeface="+mn-lt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" name="Shape 213">
            <a:extLst>
              <a:ext uri="{FF2B5EF4-FFF2-40B4-BE49-F238E27FC236}">
                <a16:creationId xmlns:a16="http://schemas.microsoft.com/office/drawing/2014/main" id="{016B8964-89E5-4453-5F87-0FB34666DF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567" y="3611251"/>
            <a:ext cx="597007" cy="58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14">
            <a:extLst>
              <a:ext uri="{FF2B5EF4-FFF2-40B4-BE49-F238E27FC236}">
                <a16:creationId xmlns:a16="http://schemas.microsoft.com/office/drawing/2014/main" id="{43CFF3DE-7CDA-70F6-F478-EA5DD6A40A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8756" y="3611251"/>
            <a:ext cx="597007" cy="58068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218">
            <a:extLst>
              <a:ext uri="{FF2B5EF4-FFF2-40B4-BE49-F238E27FC236}">
                <a16:creationId xmlns:a16="http://schemas.microsoft.com/office/drawing/2014/main" id="{EEE0FBA4-AFA8-B7DA-1B03-062E4E88863D}"/>
              </a:ext>
            </a:extLst>
          </p:cNvPr>
          <p:cNvSpPr txBox="1"/>
          <p:nvPr/>
        </p:nvSpPr>
        <p:spPr>
          <a:xfrm>
            <a:off x="8498714" y="3494806"/>
            <a:ext cx="3694038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ETCD:</a:t>
            </a:r>
            <a:r>
              <a:rPr lang="ko-KR" altLang="en-US" sz="1000" b="1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altLang="ko-Kore-KR" sz="800" b="0" i="0" dirty="0" err="1">
                <a:solidFill>
                  <a:srgbClr val="212529"/>
                </a:solidFill>
                <a:effectLst/>
                <a:latin typeface="+mn-lt"/>
              </a:rPr>
              <a:t>etcd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+mn-lt"/>
              </a:rPr>
              <a:t>는 분산 시스템에서 사용할 수 있는 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+mn-lt"/>
              </a:rPr>
              <a:t>분산형 키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+mn-lt"/>
              </a:rPr>
              <a:t>-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+mn-lt"/>
              </a:rPr>
              <a:t>값 저장소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+mn-lt"/>
              </a:rPr>
              <a:t>입니다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+mn-lt"/>
              </a:rPr>
              <a:t>.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+mn-lt"/>
              </a:rPr>
              <a:t> 고가용성을 위해 여러 곳에 분산되어 동기화되어 있습니다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+mn-lt"/>
              </a:rPr>
              <a:t>.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+mn-lt"/>
              </a:rPr>
              <a:t> 또한 </a:t>
            </a:r>
            <a:r>
              <a:rPr lang="ko-KR" altLang="en-US" sz="800" b="1" i="0" dirty="0" err="1">
                <a:solidFill>
                  <a:srgbClr val="212529"/>
                </a:solidFill>
                <a:effectLst/>
                <a:latin typeface="+mn-lt"/>
              </a:rPr>
              <a:t>쿠버네티스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+mn-lt"/>
              </a:rPr>
              <a:t> 클러스터의 정보를 저장합니다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+mn-lt"/>
              </a:rPr>
              <a:t>.</a:t>
            </a:r>
            <a:endParaRPr lang="en" altLang="ko-Kore-KR" sz="800" b="0" i="0" dirty="0">
              <a:solidFill>
                <a:srgbClr val="212529"/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Shape 167">
            <a:extLst>
              <a:ext uri="{FF2B5EF4-FFF2-40B4-BE49-F238E27FC236}">
                <a16:creationId xmlns:a16="http://schemas.microsoft.com/office/drawing/2014/main" id="{7C59DF12-3AA9-263F-9ACF-29B27C62929B}"/>
              </a:ext>
            </a:extLst>
          </p:cNvPr>
          <p:cNvSpPr txBox="1"/>
          <p:nvPr/>
        </p:nvSpPr>
        <p:spPr>
          <a:xfrm>
            <a:off x="2207461" y="3444367"/>
            <a:ext cx="4652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Secret: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시크릿은 암호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토큰 또는 키와 같은 소량의 중요한 데이터를 포함하는 오브젝트이다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이를 사용하지 않으면 중요한 정보가 </a:t>
            </a:r>
            <a:r>
              <a:rPr lang="ko-KR" altLang="en-US" sz="800" dirty="0" err="1">
                <a:latin typeface="open sans" panose="020B0606030504020204" pitchFamily="34" charset="0"/>
              </a:rPr>
              <a:t>파드</a:t>
            </a:r>
            <a:r>
              <a:rPr lang="ko-KR" altLang="en-US" sz="800" dirty="0">
                <a:latin typeface="open sans" panose="020B0606030504020204" pitchFamily="34" charset="0"/>
              </a:rPr>
              <a:t>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명세나 </a:t>
            </a:r>
            <a:r>
              <a:rPr lang="ko-KR" altLang="en-US" sz="800" dirty="0">
                <a:latin typeface="open sans" panose="020B0606030504020204" pitchFamily="34" charset="0"/>
              </a:rPr>
              <a:t>컨테이너 이미지에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포함될 수 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시크릿을 사용하는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파드와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독립적으로 생성될 수 있기 때문에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파드를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생성하고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확인하고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수정하는 워크플로우 동안 시크릿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그리고 데이터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이 노출되는 것에 대한 위험을 경감시킬 수 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Shape 166">
            <a:extLst>
              <a:ext uri="{FF2B5EF4-FFF2-40B4-BE49-F238E27FC236}">
                <a16:creationId xmlns:a16="http://schemas.microsoft.com/office/drawing/2014/main" id="{07A5A65F-E7AF-3BD2-3A27-BEDC2920B910}"/>
              </a:ext>
            </a:extLst>
          </p:cNvPr>
          <p:cNvSpPr txBox="1"/>
          <p:nvPr/>
        </p:nvSpPr>
        <p:spPr>
          <a:xfrm>
            <a:off x="2207461" y="2462557"/>
            <a:ext cx="4652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fr" sz="1000" b="1" dirty="0" err="1">
                <a:latin typeface="Consolas"/>
                <a:ea typeface="Consolas"/>
                <a:cs typeface="Consolas"/>
                <a:sym typeface="Consolas"/>
              </a:rPr>
              <a:t>ConfigMap</a:t>
            </a:r>
            <a:r>
              <a:rPr lang="fr" sz="1000" b="1" dirty="0"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fr" sz="1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-KR" altLang="en-US" sz="800" b="1" i="0" dirty="0" err="1">
                <a:solidFill>
                  <a:srgbClr val="222222"/>
                </a:solidFill>
                <a:effectLst/>
                <a:latin typeface="+mn-lt"/>
              </a:rPr>
              <a:t>컨피그맵은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+mn-lt"/>
              </a:rPr>
              <a:t> 키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+mn-lt"/>
              </a:rPr>
              <a:t>-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+mn-lt"/>
              </a:rPr>
              <a:t>값 쌍으로 기밀이 아닌 데이터를 저장하는 데 사용하는 </a:t>
            </a:r>
            <a:r>
              <a:rPr lang="en" altLang="ko-Kore-KR" sz="800" b="1" i="0" dirty="0">
                <a:solidFill>
                  <a:srgbClr val="222222"/>
                </a:solidFill>
                <a:effectLst/>
                <a:latin typeface="+mn-lt"/>
              </a:rPr>
              <a:t>API 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+mn-lt"/>
              </a:rPr>
              <a:t>오브젝트입니다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+mn-lt"/>
              </a:rPr>
              <a:t>.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 </a:t>
            </a:r>
            <a:r>
              <a:rPr lang="ko-KR" altLang="en-US" sz="800" dirty="0" err="1">
                <a:latin typeface="+mn-lt"/>
              </a:rPr>
              <a:t>파드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+mn-lt"/>
              </a:rPr>
              <a:t>는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 </a:t>
            </a:r>
            <a:r>
              <a:rPr lang="ko-KR" altLang="en-US" sz="800" dirty="0">
                <a:latin typeface="+mn-lt"/>
              </a:rPr>
              <a:t>볼륨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에서 환경 변수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,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커맨드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-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라인 인수 또는 구성 파일로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+mn-lt"/>
              </a:rPr>
              <a:t>컨피그맵을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 사용할 수 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.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+mn-lt"/>
              </a:rPr>
              <a:t>컨피그맵을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 사용하면 컨테이너 이미지에서 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+mn-lt"/>
              </a:rPr>
              <a:t>환경별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 구성을 분리하여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,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n-lt"/>
              </a:rPr>
              <a:t>애플리케이션을 쉽게 이식할 수 있습니다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n-lt"/>
              </a:rPr>
              <a:t>.</a:t>
            </a:r>
          </a:p>
          <a:p>
            <a:pPr>
              <a:lnSpc>
                <a:spcPct val="150000"/>
              </a:lnSpc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Shape 164">
            <a:extLst>
              <a:ext uri="{FF2B5EF4-FFF2-40B4-BE49-F238E27FC236}">
                <a16:creationId xmlns:a16="http://schemas.microsoft.com/office/drawing/2014/main" id="{A87082F8-D5F0-0A80-03F3-92760CB2F3F6}"/>
              </a:ext>
            </a:extLst>
          </p:cNvPr>
          <p:cNvSpPr txBox="1">
            <a:spLocks/>
          </p:cNvSpPr>
          <p:nvPr/>
        </p:nvSpPr>
        <p:spPr>
          <a:xfrm>
            <a:off x="560286" y="1213131"/>
            <a:ext cx="49884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3600" b="1" dirty="0" err="1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Pods</a:t>
            </a:r>
            <a:r>
              <a:rPr lang="fr" sz="3600" b="1" dirty="0">
                <a:solidFill>
                  <a:srgbClr val="326CE5"/>
                </a:solidFill>
                <a:latin typeface="Consolas"/>
                <a:ea typeface="Consolas"/>
                <a:cs typeface="Consolas"/>
                <a:sym typeface="Consolas"/>
              </a:rPr>
              <a:t> Configuration</a:t>
            </a:r>
          </a:p>
        </p:txBody>
      </p:sp>
      <p:cxnSp>
        <p:nvCxnSpPr>
          <p:cNvPr id="99" name="Shape 99"/>
          <p:cNvCxnSpPr>
            <a:cxnSpLocks/>
          </p:cNvCxnSpPr>
          <p:nvPr/>
        </p:nvCxnSpPr>
        <p:spPr>
          <a:xfrm>
            <a:off x="786459" y="3393581"/>
            <a:ext cx="6032700" cy="21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997" y="2645084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0730" y="2645043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002" y="3569522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0732" y="3569518"/>
            <a:ext cx="614630" cy="59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hape 165">
            <a:extLst>
              <a:ext uri="{FF2B5EF4-FFF2-40B4-BE49-F238E27FC236}">
                <a16:creationId xmlns:a16="http://schemas.microsoft.com/office/drawing/2014/main" id="{6ACB6A3E-D4C6-42F5-19D3-37A441F7ABF9}"/>
              </a:ext>
            </a:extLst>
          </p:cNvPr>
          <p:cNvCxnSpPr/>
          <p:nvPr/>
        </p:nvCxnSpPr>
        <p:spPr>
          <a:xfrm>
            <a:off x="672161" y="3393579"/>
            <a:ext cx="6032700" cy="21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Shape 168">
            <a:extLst>
              <a:ext uri="{FF2B5EF4-FFF2-40B4-BE49-F238E27FC236}">
                <a16:creationId xmlns:a16="http://schemas.microsoft.com/office/drawing/2014/main" id="{DCDCC945-EA67-3A3A-A807-64482096849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411" y="2644551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69">
            <a:extLst>
              <a:ext uri="{FF2B5EF4-FFF2-40B4-BE49-F238E27FC236}">
                <a16:creationId xmlns:a16="http://schemas.microsoft.com/office/drawing/2014/main" id="{41F8ADF6-7A48-84B1-FF5D-9B475A4483B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0924" y="2644561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70">
            <a:extLst>
              <a:ext uri="{FF2B5EF4-FFF2-40B4-BE49-F238E27FC236}">
                <a16:creationId xmlns:a16="http://schemas.microsoft.com/office/drawing/2014/main" id="{C6D5A3EF-0C52-7876-2742-39780416BBB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4404" y="3565776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1">
            <a:extLst>
              <a:ext uri="{FF2B5EF4-FFF2-40B4-BE49-F238E27FC236}">
                <a16:creationId xmlns:a16="http://schemas.microsoft.com/office/drawing/2014/main" id="{FB56142D-807A-4231-33AA-F436E7190D9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00929" y="3565786"/>
            <a:ext cx="614630" cy="59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28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Architecture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1224563" y="1101157"/>
            <a:ext cx="11771845" cy="5695405"/>
          </a:xfrm>
          <a:prstGeom prst="roundRect">
            <a:avLst>
              <a:gd name="adj" fmla="val 1026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837387" y="1423505"/>
            <a:ext cx="4795161" cy="3402160"/>
          </a:xfrm>
          <a:prstGeom prst="roundRect">
            <a:avLst>
              <a:gd name="adj" fmla="val 7982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725459" y="217664"/>
            <a:ext cx="109812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Django + PostgreSQL + ELASTIC </a:t>
            </a:r>
            <a:r>
              <a:rPr lang="fr" dirty="0" err="1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Kubernetes</a:t>
            </a:r>
            <a:r>
              <a:rPr lang="fr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 Architecture</a:t>
            </a:r>
            <a:endParaRPr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4996" y="848762"/>
            <a:ext cx="532400" cy="5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2067304" y="2494297"/>
            <a:ext cx="1707903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900" dirty="0">
                <a:latin typeface="Consolas"/>
                <a:ea typeface="Consolas"/>
                <a:cs typeface="Consolas"/>
                <a:sym typeface="Consolas"/>
              </a:rPr>
              <a:t>https://127.0.0.1:8000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2" name="Shape 442"/>
          <p:cNvCxnSpPr>
            <a:stCxn id="443" idx="2"/>
            <a:endCxn id="441" idx="0"/>
          </p:cNvCxnSpPr>
          <p:nvPr/>
        </p:nvCxnSpPr>
        <p:spPr>
          <a:xfrm flipH="1">
            <a:off x="5802258" y="3409867"/>
            <a:ext cx="4800" cy="62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4" name="Shape 444"/>
          <p:cNvCxnSpPr>
            <a:cxnSpLocks/>
            <a:stCxn id="12" idx="2"/>
            <a:endCxn id="443" idx="0"/>
          </p:cNvCxnSpPr>
          <p:nvPr/>
        </p:nvCxnSpPr>
        <p:spPr>
          <a:xfrm>
            <a:off x="5803926" y="2408900"/>
            <a:ext cx="3135" cy="403141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825" y="1180524"/>
            <a:ext cx="548100" cy="53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628" y="1986722"/>
            <a:ext cx="444535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6996" y="1905956"/>
            <a:ext cx="61463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9743" y="2812041"/>
            <a:ext cx="614630" cy="5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5091" y="4033703"/>
            <a:ext cx="614630" cy="5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634">
            <a:extLst>
              <a:ext uri="{FF2B5EF4-FFF2-40B4-BE49-F238E27FC236}">
                <a16:creationId xmlns:a16="http://schemas.microsoft.com/office/drawing/2014/main" id="{D1279DE2-9016-3176-FEFA-BAAFFE3B5857}"/>
              </a:ext>
            </a:extLst>
          </p:cNvPr>
          <p:cNvSpPr/>
          <p:nvPr/>
        </p:nvSpPr>
        <p:spPr>
          <a:xfrm>
            <a:off x="3836487" y="1791148"/>
            <a:ext cx="1056819" cy="812600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Shape 707">
            <a:extLst>
              <a:ext uri="{FF2B5EF4-FFF2-40B4-BE49-F238E27FC236}">
                <a16:creationId xmlns:a16="http://schemas.microsoft.com/office/drawing/2014/main" id="{EBB46B59-6052-150C-5FAD-C4EB7C6DEB4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21405" y="1606925"/>
            <a:ext cx="348040" cy="33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B8F3A-12A2-F5A0-6C9E-A5C735105E18}"/>
              </a:ext>
            </a:extLst>
          </p:cNvPr>
          <p:cNvSpPr txBox="1"/>
          <p:nvPr/>
        </p:nvSpPr>
        <p:spPr>
          <a:xfrm>
            <a:off x="2045012" y="1131525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django-postgre</a:t>
            </a:r>
            <a:endParaRPr kumimoji="1" lang="ko-Kore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A4DE0-F38B-47AF-8825-083801BA1C17}"/>
              </a:ext>
            </a:extLst>
          </p:cNvPr>
          <p:cNvSpPr txBox="1"/>
          <p:nvPr/>
        </p:nvSpPr>
        <p:spPr>
          <a:xfrm>
            <a:off x="4168615" y="1559684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kube-django</a:t>
            </a:r>
            <a:endParaRPr kumimoji="1" lang="ko-Kore-KR" altLang="en-US" sz="800" dirty="0"/>
          </a:p>
        </p:txBody>
      </p:sp>
      <p:pic>
        <p:nvPicPr>
          <p:cNvPr id="12" name="Shape 433">
            <a:extLst>
              <a:ext uri="{FF2B5EF4-FFF2-40B4-BE49-F238E27FC236}">
                <a16:creationId xmlns:a16="http://schemas.microsoft.com/office/drawing/2014/main" id="{E74132B7-195A-926B-57EE-CA0D128C982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658" y="1980497"/>
            <a:ext cx="444535" cy="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634">
            <a:extLst>
              <a:ext uri="{FF2B5EF4-FFF2-40B4-BE49-F238E27FC236}">
                <a16:creationId xmlns:a16="http://schemas.microsoft.com/office/drawing/2014/main" id="{E38BCB15-58FB-3EC2-3B60-9CD9D67A1F30}"/>
              </a:ext>
            </a:extLst>
          </p:cNvPr>
          <p:cNvSpPr/>
          <p:nvPr/>
        </p:nvSpPr>
        <p:spPr>
          <a:xfrm>
            <a:off x="5293805" y="1784923"/>
            <a:ext cx="1056819" cy="812600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4" name="Shape 707">
            <a:extLst>
              <a:ext uri="{FF2B5EF4-FFF2-40B4-BE49-F238E27FC236}">
                <a16:creationId xmlns:a16="http://schemas.microsoft.com/office/drawing/2014/main" id="{97753C16-CAB8-9F7D-8D69-90E109805F7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8723" y="1600700"/>
            <a:ext cx="348040" cy="33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FFC683-BAB8-AFA6-7388-E9BA1182283F}"/>
              </a:ext>
            </a:extLst>
          </p:cNvPr>
          <p:cNvSpPr txBox="1"/>
          <p:nvPr/>
        </p:nvSpPr>
        <p:spPr>
          <a:xfrm>
            <a:off x="5630603" y="1559684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postgresql</a:t>
            </a:r>
            <a:endParaRPr kumimoji="1" lang="ko-Kore-KR" altLang="en-US" sz="800" dirty="0"/>
          </a:p>
        </p:txBody>
      </p:sp>
      <p:cxnSp>
        <p:nvCxnSpPr>
          <p:cNvPr id="16" name="Shape 429">
            <a:extLst>
              <a:ext uri="{FF2B5EF4-FFF2-40B4-BE49-F238E27FC236}">
                <a16:creationId xmlns:a16="http://schemas.microsoft.com/office/drawing/2014/main" id="{2FB5BEE0-6FB4-B21C-3131-095050A4B194}"/>
              </a:ext>
            </a:extLst>
          </p:cNvPr>
          <p:cNvCxnSpPr>
            <a:cxnSpLocks/>
            <a:stCxn id="433" idx="1"/>
            <a:endCxn id="431" idx="3"/>
          </p:cNvCxnSpPr>
          <p:nvPr/>
        </p:nvCxnSpPr>
        <p:spPr>
          <a:xfrm rot="10800000" flipV="1">
            <a:off x="3271626" y="2200922"/>
            <a:ext cx="871002" cy="3834"/>
          </a:xfrm>
          <a:prstGeom prst="bentConnector3">
            <a:avLst>
              <a:gd name="adj1" fmla="val 9056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hape 429">
            <a:extLst>
              <a:ext uri="{FF2B5EF4-FFF2-40B4-BE49-F238E27FC236}">
                <a16:creationId xmlns:a16="http://schemas.microsoft.com/office/drawing/2014/main" id="{661C98BC-A9E8-A5DE-486D-14867A464B27}"/>
              </a:ext>
            </a:extLst>
          </p:cNvPr>
          <p:cNvCxnSpPr>
            <a:cxnSpLocks/>
            <a:stCxn id="433" idx="3"/>
            <a:endCxn id="12" idx="1"/>
          </p:cNvCxnSpPr>
          <p:nvPr/>
        </p:nvCxnSpPr>
        <p:spPr>
          <a:xfrm flipV="1">
            <a:off x="4587163" y="2194697"/>
            <a:ext cx="994495" cy="6225"/>
          </a:xfrm>
          <a:prstGeom prst="bentConnector3">
            <a:avLst>
              <a:gd name="adj1" fmla="val 9074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Shape 426">
            <a:extLst>
              <a:ext uri="{FF2B5EF4-FFF2-40B4-BE49-F238E27FC236}">
                <a16:creationId xmlns:a16="http://schemas.microsoft.com/office/drawing/2014/main" id="{950CCDDA-3F5F-F5D6-5FFC-9BEA06F78D2B}"/>
              </a:ext>
            </a:extLst>
          </p:cNvPr>
          <p:cNvSpPr/>
          <p:nvPr/>
        </p:nvSpPr>
        <p:spPr>
          <a:xfrm>
            <a:off x="7216092" y="1423508"/>
            <a:ext cx="5291304" cy="3285617"/>
          </a:xfrm>
          <a:prstGeom prst="roundRect">
            <a:avLst>
              <a:gd name="adj" fmla="val 7982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8" name="Shape 447">
            <a:extLst>
              <a:ext uri="{FF2B5EF4-FFF2-40B4-BE49-F238E27FC236}">
                <a16:creationId xmlns:a16="http://schemas.microsoft.com/office/drawing/2014/main" id="{1AE31FAA-F72B-8C26-BCA6-48C8D59B37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575" y="1161895"/>
            <a:ext cx="548100" cy="53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1F7D6BE-BC72-5BDD-CC40-05EE13F35839}"/>
              </a:ext>
            </a:extLst>
          </p:cNvPr>
          <p:cNvSpPr txBox="1"/>
          <p:nvPr/>
        </p:nvSpPr>
        <p:spPr>
          <a:xfrm>
            <a:off x="7526675" y="117981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elk</a:t>
            </a:r>
            <a:endParaRPr kumimoji="1" lang="ko-Kore-KR" altLang="en-US" sz="1100" dirty="0"/>
          </a:p>
        </p:txBody>
      </p:sp>
      <p:sp>
        <p:nvSpPr>
          <p:cNvPr id="41" name="Shape 634">
            <a:extLst>
              <a:ext uri="{FF2B5EF4-FFF2-40B4-BE49-F238E27FC236}">
                <a16:creationId xmlns:a16="http://schemas.microsoft.com/office/drawing/2014/main" id="{6D5997BE-0BEE-C4E0-E296-8BB4A482F445}"/>
              </a:ext>
            </a:extLst>
          </p:cNvPr>
          <p:cNvSpPr/>
          <p:nvPr/>
        </p:nvSpPr>
        <p:spPr>
          <a:xfrm>
            <a:off x="6282217" y="5253727"/>
            <a:ext cx="1176172" cy="1277656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0" name="Shape 738">
            <a:extLst>
              <a:ext uri="{FF2B5EF4-FFF2-40B4-BE49-F238E27FC236}">
                <a16:creationId xmlns:a16="http://schemas.microsoft.com/office/drawing/2014/main" id="{4BB2F97E-EE02-F3CF-64D2-79D5FED10C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7987" y="4979402"/>
            <a:ext cx="597007" cy="58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3">
            <a:extLst>
              <a:ext uri="{FF2B5EF4-FFF2-40B4-BE49-F238E27FC236}">
                <a16:creationId xmlns:a16="http://schemas.microsoft.com/office/drawing/2014/main" id="{41EF9E44-4EB6-FFD3-7528-D0F537B4E8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0805" y="2047864"/>
            <a:ext cx="444535" cy="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634">
            <a:extLst>
              <a:ext uri="{FF2B5EF4-FFF2-40B4-BE49-F238E27FC236}">
                <a16:creationId xmlns:a16="http://schemas.microsoft.com/office/drawing/2014/main" id="{F093AAC1-A29B-E832-7946-15C9C55E3BF8}"/>
              </a:ext>
            </a:extLst>
          </p:cNvPr>
          <p:cNvSpPr/>
          <p:nvPr/>
        </p:nvSpPr>
        <p:spPr>
          <a:xfrm>
            <a:off x="8877515" y="1739205"/>
            <a:ext cx="1917580" cy="999475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9A271D-E46C-7811-CEF6-D45EB0FC82AD}"/>
              </a:ext>
            </a:extLst>
          </p:cNvPr>
          <p:cNvSpPr txBox="1"/>
          <p:nvPr/>
        </p:nvSpPr>
        <p:spPr>
          <a:xfrm>
            <a:off x="9291270" y="1532252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elasticsearch</a:t>
            </a:r>
            <a:r>
              <a:rPr kumimoji="1" lang="en-US" altLang="ko-Kore-KR" sz="800" dirty="0"/>
              <a:t>-master</a:t>
            </a:r>
            <a:endParaRPr kumimoji="1" lang="ko-Kore-KR" altLang="en-US" sz="800" dirty="0"/>
          </a:p>
        </p:txBody>
      </p:sp>
      <p:pic>
        <p:nvPicPr>
          <p:cNvPr id="47" name="Shape 706">
            <a:extLst>
              <a:ext uri="{FF2B5EF4-FFF2-40B4-BE49-F238E27FC236}">
                <a16:creationId xmlns:a16="http://schemas.microsoft.com/office/drawing/2014/main" id="{540E3151-94E9-1B0F-D532-A0A4F75518B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25726" y="1575760"/>
            <a:ext cx="34920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433">
            <a:extLst>
              <a:ext uri="{FF2B5EF4-FFF2-40B4-BE49-F238E27FC236}">
                <a16:creationId xmlns:a16="http://schemas.microsoft.com/office/drawing/2014/main" id="{C23E0BB5-5B11-A19C-C256-7A5761FB55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238" y="2045176"/>
            <a:ext cx="444535" cy="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634">
            <a:extLst>
              <a:ext uri="{FF2B5EF4-FFF2-40B4-BE49-F238E27FC236}">
                <a16:creationId xmlns:a16="http://schemas.microsoft.com/office/drawing/2014/main" id="{7272F757-0393-0996-9A55-FAE31C6C8728}"/>
              </a:ext>
            </a:extLst>
          </p:cNvPr>
          <p:cNvSpPr/>
          <p:nvPr/>
        </p:nvSpPr>
        <p:spPr>
          <a:xfrm>
            <a:off x="7406097" y="1831314"/>
            <a:ext cx="1056819" cy="812600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DF6A09-01D0-DA3F-D65B-B161B37A7B5E}"/>
              </a:ext>
            </a:extLst>
          </p:cNvPr>
          <p:cNvSpPr txBox="1"/>
          <p:nvPr/>
        </p:nvSpPr>
        <p:spPr>
          <a:xfrm>
            <a:off x="7738228" y="1599850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metricbeat-metricbeat</a:t>
            </a:r>
            <a:endParaRPr kumimoji="1" lang="ko-Kore-KR" altLang="en-US" sz="800" dirty="0"/>
          </a:p>
        </p:txBody>
      </p:sp>
      <p:pic>
        <p:nvPicPr>
          <p:cNvPr id="54" name="Shape 433">
            <a:extLst>
              <a:ext uri="{FF2B5EF4-FFF2-40B4-BE49-F238E27FC236}">
                <a16:creationId xmlns:a16="http://schemas.microsoft.com/office/drawing/2014/main" id="{158FD15E-3DAC-5778-1DE5-FE17C5482A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0500" y="2024741"/>
            <a:ext cx="444535" cy="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634">
            <a:extLst>
              <a:ext uri="{FF2B5EF4-FFF2-40B4-BE49-F238E27FC236}">
                <a16:creationId xmlns:a16="http://schemas.microsoft.com/office/drawing/2014/main" id="{CF63D69B-CF5C-7B06-DF40-184B8F4B923C}"/>
              </a:ext>
            </a:extLst>
          </p:cNvPr>
          <p:cNvSpPr/>
          <p:nvPr/>
        </p:nvSpPr>
        <p:spPr>
          <a:xfrm>
            <a:off x="11114359" y="1884031"/>
            <a:ext cx="1056819" cy="812600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6" name="Shape 707">
            <a:extLst>
              <a:ext uri="{FF2B5EF4-FFF2-40B4-BE49-F238E27FC236}">
                <a16:creationId xmlns:a16="http://schemas.microsoft.com/office/drawing/2014/main" id="{235E6208-5CED-1C73-E736-E6920C6439E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99278" y="1699808"/>
            <a:ext cx="348040" cy="33340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D093BB2-B922-DDD7-2F0A-D8132A378ACA}"/>
              </a:ext>
            </a:extLst>
          </p:cNvPr>
          <p:cNvSpPr txBox="1"/>
          <p:nvPr/>
        </p:nvSpPr>
        <p:spPr>
          <a:xfrm>
            <a:off x="11451160" y="1594784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kibana-kibana</a:t>
            </a:r>
            <a:endParaRPr kumimoji="1" lang="ko-Kore-KR" altLang="en-US" sz="800" dirty="0"/>
          </a:p>
        </p:txBody>
      </p:sp>
      <p:pic>
        <p:nvPicPr>
          <p:cNvPr id="385" name="Shape 433">
            <a:extLst>
              <a:ext uri="{FF2B5EF4-FFF2-40B4-BE49-F238E27FC236}">
                <a16:creationId xmlns:a16="http://schemas.microsoft.com/office/drawing/2014/main" id="{96109F34-4F98-E228-C25D-5C4E9406E8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0696" y="2047864"/>
            <a:ext cx="444535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433">
            <a:extLst>
              <a:ext uri="{FF2B5EF4-FFF2-40B4-BE49-F238E27FC236}">
                <a16:creationId xmlns:a16="http://schemas.microsoft.com/office/drawing/2014/main" id="{DDBA905D-09B2-3D51-4ACB-B4C640E2D6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8996" y="2047864"/>
            <a:ext cx="444535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443">
            <a:extLst>
              <a:ext uri="{FF2B5EF4-FFF2-40B4-BE49-F238E27FC236}">
                <a16:creationId xmlns:a16="http://schemas.microsoft.com/office/drawing/2014/main" id="{5718E582-4037-1BE6-6A2E-DB0565C8A0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0804" y="3147972"/>
            <a:ext cx="444535" cy="4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441">
            <a:extLst>
              <a:ext uri="{FF2B5EF4-FFF2-40B4-BE49-F238E27FC236}">
                <a16:creationId xmlns:a16="http://schemas.microsoft.com/office/drawing/2014/main" id="{3539E23D-3F9C-A23F-3DED-17E1AFCE812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25805" y="3995044"/>
            <a:ext cx="444535" cy="4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443">
            <a:extLst>
              <a:ext uri="{FF2B5EF4-FFF2-40B4-BE49-F238E27FC236}">
                <a16:creationId xmlns:a16="http://schemas.microsoft.com/office/drawing/2014/main" id="{528014B0-98D6-2564-BCF9-018CFF43166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7095" y="3126743"/>
            <a:ext cx="444535" cy="4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441">
            <a:extLst>
              <a:ext uri="{FF2B5EF4-FFF2-40B4-BE49-F238E27FC236}">
                <a16:creationId xmlns:a16="http://schemas.microsoft.com/office/drawing/2014/main" id="{9623309B-C7BD-D38B-C66E-2721095C86F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5827" y="3995044"/>
            <a:ext cx="444535" cy="4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443">
            <a:extLst>
              <a:ext uri="{FF2B5EF4-FFF2-40B4-BE49-F238E27FC236}">
                <a16:creationId xmlns:a16="http://schemas.microsoft.com/office/drawing/2014/main" id="{C7C94B5B-500B-6EF9-E2EE-2C415F2702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02649" y="3118464"/>
            <a:ext cx="444535" cy="45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441">
            <a:extLst>
              <a:ext uri="{FF2B5EF4-FFF2-40B4-BE49-F238E27FC236}">
                <a16:creationId xmlns:a16="http://schemas.microsoft.com/office/drawing/2014/main" id="{9C4AE3F6-66DC-11B5-4CA9-8F732EB0DE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02649" y="3995044"/>
            <a:ext cx="444535" cy="452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Shape 442">
            <a:extLst>
              <a:ext uri="{FF2B5EF4-FFF2-40B4-BE49-F238E27FC236}">
                <a16:creationId xmlns:a16="http://schemas.microsoft.com/office/drawing/2014/main" id="{271A9B58-871F-6220-C4C6-1D66DC1B60A6}"/>
              </a:ext>
            </a:extLst>
          </p:cNvPr>
          <p:cNvCxnSpPr>
            <a:cxnSpLocks/>
            <a:stCxn id="389" idx="2"/>
            <a:endCxn id="390" idx="0"/>
          </p:cNvCxnSpPr>
          <p:nvPr/>
        </p:nvCxnSpPr>
        <p:spPr>
          <a:xfrm flipH="1">
            <a:off x="9248073" y="3600860"/>
            <a:ext cx="4999" cy="39418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98" name="Shape 442">
            <a:extLst>
              <a:ext uri="{FF2B5EF4-FFF2-40B4-BE49-F238E27FC236}">
                <a16:creationId xmlns:a16="http://schemas.microsoft.com/office/drawing/2014/main" id="{1C427CE1-87F4-5742-920A-7B21D0FF97C1}"/>
              </a:ext>
            </a:extLst>
          </p:cNvPr>
          <p:cNvCxnSpPr>
            <a:cxnSpLocks/>
            <a:stCxn id="391" idx="2"/>
            <a:endCxn id="392" idx="0"/>
          </p:cNvCxnSpPr>
          <p:nvPr/>
        </p:nvCxnSpPr>
        <p:spPr>
          <a:xfrm flipH="1">
            <a:off x="9858092" y="3579634"/>
            <a:ext cx="1268" cy="4154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99" name="Shape 442">
            <a:extLst>
              <a:ext uri="{FF2B5EF4-FFF2-40B4-BE49-F238E27FC236}">
                <a16:creationId xmlns:a16="http://schemas.microsoft.com/office/drawing/2014/main" id="{72D8AC63-315C-4C9A-1CA6-1021E4054CA4}"/>
              </a:ext>
            </a:extLst>
          </p:cNvPr>
          <p:cNvCxnSpPr>
            <a:cxnSpLocks/>
            <a:stCxn id="393" idx="2"/>
            <a:endCxn id="394" idx="0"/>
          </p:cNvCxnSpPr>
          <p:nvPr/>
        </p:nvCxnSpPr>
        <p:spPr>
          <a:xfrm>
            <a:off x="10424914" y="3571352"/>
            <a:ext cx="0" cy="4236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4" name="Shape 444">
            <a:extLst>
              <a:ext uri="{FF2B5EF4-FFF2-40B4-BE49-F238E27FC236}">
                <a16:creationId xmlns:a16="http://schemas.microsoft.com/office/drawing/2014/main" id="{D031074A-23BE-6F59-0CF9-C3414301FC86}"/>
              </a:ext>
            </a:extLst>
          </p:cNvPr>
          <p:cNvCxnSpPr>
            <a:cxnSpLocks/>
            <a:stCxn id="43" idx="2"/>
            <a:endCxn id="389" idx="0"/>
          </p:cNvCxnSpPr>
          <p:nvPr/>
        </p:nvCxnSpPr>
        <p:spPr>
          <a:xfrm flipH="1">
            <a:off x="9253072" y="2476264"/>
            <a:ext cx="1" cy="67170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Shape 444">
            <a:extLst>
              <a:ext uri="{FF2B5EF4-FFF2-40B4-BE49-F238E27FC236}">
                <a16:creationId xmlns:a16="http://schemas.microsoft.com/office/drawing/2014/main" id="{0283202D-3445-9827-B097-CF05582A6B9E}"/>
              </a:ext>
            </a:extLst>
          </p:cNvPr>
          <p:cNvCxnSpPr>
            <a:cxnSpLocks/>
            <a:stCxn id="385" idx="2"/>
            <a:endCxn id="391" idx="0"/>
          </p:cNvCxnSpPr>
          <p:nvPr/>
        </p:nvCxnSpPr>
        <p:spPr>
          <a:xfrm>
            <a:off x="9852964" y="2476264"/>
            <a:ext cx="6399" cy="650479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Shape 444">
            <a:extLst>
              <a:ext uri="{FF2B5EF4-FFF2-40B4-BE49-F238E27FC236}">
                <a16:creationId xmlns:a16="http://schemas.microsoft.com/office/drawing/2014/main" id="{4F44DBBD-8318-1CE7-9177-582F816469D3}"/>
              </a:ext>
            </a:extLst>
          </p:cNvPr>
          <p:cNvCxnSpPr>
            <a:cxnSpLocks/>
            <a:stCxn id="386" idx="2"/>
            <a:endCxn id="393" idx="0"/>
          </p:cNvCxnSpPr>
          <p:nvPr/>
        </p:nvCxnSpPr>
        <p:spPr>
          <a:xfrm flipH="1">
            <a:off x="10424917" y="2476264"/>
            <a:ext cx="6347" cy="6422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3" name="Shape 715">
            <a:extLst>
              <a:ext uri="{FF2B5EF4-FFF2-40B4-BE49-F238E27FC236}">
                <a16:creationId xmlns:a16="http://schemas.microsoft.com/office/drawing/2014/main" id="{703D17F0-9D18-199D-8D3F-668D9644E1F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67533" y="1636994"/>
            <a:ext cx="349200" cy="3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Shape 429">
            <a:extLst>
              <a:ext uri="{FF2B5EF4-FFF2-40B4-BE49-F238E27FC236}">
                <a16:creationId xmlns:a16="http://schemas.microsoft.com/office/drawing/2014/main" id="{3780E692-9E11-BE7A-BD64-16EB945ACF04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rot="10800000" flipV="1">
            <a:off x="10795095" y="2238941"/>
            <a:ext cx="625404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4" name="Shape 433">
            <a:extLst>
              <a:ext uri="{FF2B5EF4-FFF2-40B4-BE49-F238E27FC236}">
                <a16:creationId xmlns:a16="http://schemas.microsoft.com/office/drawing/2014/main" id="{03E3523E-207C-7383-083A-B484EF30CD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238" y="3313574"/>
            <a:ext cx="444535" cy="4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634">
            <a:extLst>
              <a:ext uri="{FF2B5EF4-FFF2-40B4-BE49-F238E27FC236}">
                <a16:creationId xmlns:a16="http://schemas.microsoft.com/office/drawing/2014/main" id="{E186E6B5-3F30-B4E9-B6A9-E3DACF9A1D59}"/>
              </a:ext>
            </a:extLst>
          </p:cNvPr>
          <p:cNvSpPr/>
          <p:nvPr/>
        </p:nvSpPr>
        <p:spPr>
          <a:xfrm>
            <a:off x="7406097" y="3118000"/>
            <a:ext cx="1056819" cy="812600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40ADAA3D-6107-726F-A7FB-3F92EDE762DE}"/>
              </a:ext>
            </a:extLst>
          </p:cNvPr>
          <p:cNvSpPr txBox="1"/>
          <p:nvPr/>
        </p:nvSpPr>
        <p:spPr>
          <a:xfrm>
            <a:off x="7738228" y="2886536"/>
            <a:ext cx="885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filebeat-filebeat</a:t>
            </a:r>
            <a:endParaRPr kumimoji="1" lang="ko-Kore-KR" altLang="en-US" sz="800" dirty="0"/>
          </a:p>
        </p:txBody>
      </p:sp>
      <p:pic>
        <p:nvPicPr>
          <p:cNvPr id="457" name="Shape 715">
            <a:extLst>
              <a:ext uri="{FF2B5EF4-FFF2-40B4-BE49-F238E27FC236}">
                <a16:creationId xmlns:a16="http://schemas.microsoft.com/office/drawing/2014/main" id="{C0189FF5-F435-022D-EE6C-EFC92532578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67533" y="2923680"/>
            <a:ext cx="349200" cy="3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꺾인 연결선[E] 462">
            <a:extLst>
              <a:ext uri="{FF2B5EF4-FFF2-40B4-BE49-F238E27FC236}">
                <a16:creationId xmlns:a16="http://schemas.microsoft.com/office/drawing/2014/main" id="{4E94BE06-9E33-E16D-A1D6-89AD0DAEC664}"/>
              </a:ext>
            </a:extLst>
          </p:cNvPr>
          <p:cNvCxnSpPr>
            <a:cxnSpLocks/>
            <a:stCxn id="426" idx="3"/>
            <a:endCxn id="454" idx="1"/>
          </p:cNvCxnSpPr>
          <p:nvPr/>
        </p:nvCxnSpPr>
        <p:spPr>
          <a:xfrm>
            <a:off x="6632545" y="3124588"/>
            <a:ext cx="1079690" cy="403189"/>
          </a:xfrm>
          <a:prstGeom prst="bentConnector3">
            <a:avLst>
              <a:gd name="adj1" fmla="val 35603"/>
            </a:avLst>
          </a:prstGeom>
          <a:ln w="28575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꺾인 연결선[E] 468">
            <a:extLst>
              <a:ext uri="{FF2B5EF4-FFF2-40B4-BE49-F238E27FC236}">
                <a16:creationId xmlns:a16="http://schemas.microsoft.com/office/drawing/2014/main" id="{BD359258-22EF-EF9B-B0BC-27E7F5797AB9}"/>
              </a:ext>
            </a:extLst>
          </p:cNvPr>
          <p:cNvCxnSpPr>
            <a:cxnSpLocks/>
            <a:stCxn id="426" idx="3"/>
            <a:endCxn id="50" idx="1"/>
          </p:cNvCxnSpPr>
          <p:nvPr/>
        </p:nvCxnSpPr>
        <p:spPr>
          <a:xfrm flipV="1">
            <a:off x="6632545" y="2259379"/>
            <a:ext cx="1079690" cy="865209"/>
          </a:xfrm>
          <a:prstGeom prst="bentConnector3">
            <a:avLst>
              <a:gd name="adj1" fmla="val 35603"/>
            </a:avLst>
          </a:prstGeom>
          <a:ln w="28575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꺾인 연결선[E] 472">
            <a:extLst>
              <a:ext uri="{FF2B5EF4-FFF2-40B4-BE49-F238E27FC236}">
                <a16:creationId xmlns:a16="http://schemas.microsoft.com/office/drawing/2014/main" id="{C37714E8-EFEA-F724-8AFF-8E6540D6424A}"/>
              </a:ext>
            </a:extLst>
          </p:cNvPr>
          <p:cNvCxnSpPr>
            <a:cxnSpLocks/>
            <a:stCxn id="454" idx="3"/>
            <a:endCxn id="43" idx="1"/>
          </p:cNvCxnSpPr>
          <p:nvPr/>
        </p:nvCxnSpPr>
        <p:spPr>
          <a:xfrm flipV="1">
            <a:off x="8156770" y="2262064"/>
            <a:ext cx="874032" cy="1265710"/>
          </a:xfrm>
          <a:prstGeom prst="bentConnector3">
            <a:avLst>
              <a:gd name="adj1" fmla="val 50000"/>
            </a:avLst>
          </a:prstGeom>
          <a:ln w="28575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hape 442">
            <a:extLst>
              <a:ext uri="{FF2B5EF4-FFF2-40B4-BE49-F238E27FC236}">
                <a16:creationId xmlns:a16="http://schemas.microsoft.com/office/drawing/2014/main" id="{D666B6BD-909C-1BCC-1C81-32CBDA25766E}"/>
              </a:ext>
            </a:extLst>
          </p:cNvPr>
          <p:cNvCxnSpPr>
            <a:cxnSpLocks/>
            <a:stCxn id="43" idx="1"/>
            <a:endCxn id="50" idx="3"/>
          </p:cNvCxnSpPr>
          <p:nvPr/>
        </p:nvCxnSpPr>
        <p:spPr>
          <a:xfrm flipH="1" flipV="1">
            <a:off x="8156770" y="2259376"/>
            <a:ext cx="874032" cy="26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89" name="Shape 171">
            <a:extLst>
              <a:ext uri="{FF2B5EF4-FFF2-40B4-BE49-F238E27FC236}">
                <a16:creationId xmlns:a16="http://schemas.microsoft.com/office/drawing/2014/main" id="{EE62693E-AB74-A8D4-2F20-711CF4C7B91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5105" y="5560083"/>
            <a:ext cx="614630" cy="597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꺾인 연결선[E] 491">
            <a:extLst>
              <a:ext uri="{FF2B5EF4-FFF2-40B4-BE49-F238E27FC236}">
                <a16:creationId xmlns:a16="http://schemas.microsoft.com/office/drawing/2014/main" id="{2BD2B329-8ABC-1D55-837F-573762B4691B}"/>
              </a:ext>
            </a:extLst>
          </p:cNvPr>
          <p:cNvCxnSpPr>
            <a:cxnSpLocks/>
            <a:stCxn id="4" idx="2"/>
            <a:endCxn id="489" idx="1"/>
          </p:cNvCxnSpPr>
          <p:nvPr/>
        </p:nvCxnSpPr>
        <p:spPr>
          <a:xfrm rot="16200000" flipH="1">
            <a:off x="3832375" y="3136270"/>
            <a:ext cx="3255252" cy="2190208"/>
          </a:xfrm>
          <a:prstGeom prst="bentConnector2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꺾인 연결선[E] 496">
            <a:extLst>
              <a:ext uri="{FF2B5EF4-FFF2-40B4-BE49-F238E27FC236}">
                <a16:creationId xmlns:a16="http://schemas.microsoft.com/office/drawing/2014/main" id="{9CEFEF5D-25B2-29BC-651D-13E5BC515D39}"/>
              </a:ext>
            </a:extLst>
          </p:cNvPr>
          <p:cNvCxnSpPr>
            <a:cxnSpLocks/>
            <a:stCxn id="13" idx="3"/>
            <a:endCxn id="489" idx="0"/>
          </p:cNvCxnSpPr>
          <p:nvPr/>
        </p:nvCxnSpPr>
        <p:spPr>
          <a:xfrm>
            <a:off x="6350624" y="2191226"/>
            <a:ext cx="511799" cy="3368857"/>
          </a:xfrm>
          <a:prstGeom prst="bentConnector2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꺾인 연결선[E] 501">
            <a:extLst>
              <a:ext uri="{FF2B5EF4-FFF2-40B4-BE49-F238E27FC236}">
                <a16:creationId xmlns:a16="http://schemas.microsoft.com/office/drawing/2014/main" id="{469C0B95-9795-E08D-7A1D-37374B9394E2}"/>
              </a:ext>
            </a:extLst>
          </p:cNvPr>
          <p:cNvCxnSpPr>
            <a:cxnSpLocks/>
            <a:stCxn id="44" idx="3"/>
            <a:endCxn id="489" idx="3"/>
          </p:cNvCxnSpPr>
          <p:nvPr/>
        </p:nvCxnSpPr>
        <p:spPr>
          <a:xfrm flipH="1">
            <a:off x="7169735" y="2238943"/>
            <a:ext cx="3625360" cy="3620057"/>
          </a:xfrm>
          <a:prstGeom prst="bentConnector3">
            <a:avLst>
              <a:gd name="adj1" fmla="val 0"/>
            </a:avLst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FAF5ED78-4534-6BE3-B9A9-7BE37204B60E}"/>
              </a:ext>
            </a:extLst>
          </p:cNvPr>
          <p:cNvSpPr txBox="1"/>
          <p:nvPr/>
        </p:nvSpPr>
        <p:spPr>
          <a:xfrm>
            <a:off x="4741480" y="5585489"/>
            <a:ext cx="1455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>
                <a:solidFill>
                  <a:srgbClr val="E06C7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Django-</a:t>
            </a:r>
            <a:r>
              <a:rPr kumimoji="1" lang="en-US" altLang="ko-Kore-KR" sz="900" dirty="0" err="1">
                <a:solidFill>
                  <a:srgbClr val="E06C7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SecretKey</a:t>
            </a:r>
            <a:endParaRPr kumimoji="1" lang="ko-Kore-KR" altLang="en-US" sz="900" dirty="0">
              <a:solidFill>
                <a:srgbClr val="E06C75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4585E489-07EB-763E-CDB0-4D211CACE83C}"/>
              </a:ext>
            </a:extLst>
          </p:cNvPr>
          <p:cNvSpPr txBox="1"/>
          <p:nvPr/>
        </p:nvSpPr>
        <p:spPr>
          <a:xfrm>
            <a:off x="6841792" y="4840979"/>
            <a:ext cx="154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900" dirty="0">
                <a:solidFill>
                  <a:srgbClr val="E06C75"/>
                </a:solidFill>
                <a:latin typeface="Menlo" panose="020B0609030804020204" pitchFamily="49" charset="0"/>
              </a:rPr>
              <a:t>POSTGRES_USER</a:t>
            </a:r>
          </a:p>
          <a:p>
            <a:r>
              <a:rPr lang="en" altLang="ko-Kore-KR" sz="900" dirty="0">
                <a:solidFill>
                  <a:srgbClr val="E06C75"/>
                </a:solidFill>
                <a:latin typeface="Menlo" panose="020B0609030804020204" pitchFamily="49" charset="0"/>
              </a:rPr>
              <a:t>POSTGRES_PASSWORD</a:t>
            </a:r>
            <a:endParaRPr lang="en" altLang="ko-Kore-KR" sz="9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" altLang="ko-Kore-KR" sz="900" dirty="0">
              <a:solidFill>
                <a:srgbClr val="E06C75"/>
              </a:solidFill>
              <a:latin typeface="Menlo" panose="020B0609030804020204" pitchFamily="49" charset="0"/>
            </a:endParaRPr>
          </a:p>
          <a:p>
            <a:endParaRPr lang="en" altLang="ko-Kore-KR" sz="9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DD58C99D-B946-2D92-DFBA-B0134DD07013}"/>
              </a:ext>
            </a:extLst>
          </p:cNvPr>
          <p:cNvSpPr txBox="1"/>
          <p:nvPr/>
        </p:nvSpPr>
        <p:spPr>
          <a:xfrm>
            <a:off x="7599184" y="5499499"/>
            <a:ext cx="208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dirty="0">
                <a:solidFill>
                  <a:srgbClr val="E06C7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ELASTICSEARCH_USER</a:t>
            </a:r>
          </a:p>
          <a:p>
            <a:r>
              <a:rPr kumimoji="1" lang="en-US" altLang="ko-Kore-KR" sz="900" dirty="0">
                <a:solidFill>
                  <a:srgbClr val="E06C7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ELASTICSEARCH_PASSWORD</a:t>
            </a:r>
            <a:endParaRPr kumimoji="1" lang="ko-Kore-KR" altLang="en-US" sz="900" dirty="0">
              <a:solidFill>
                <a:srgbClr val="E06C75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Shape 634">
            <a:extLst>
              <a:ext uri="{FF2B5EF4-FFF2-40B4-BE49-F238E27FC236}">
                <a16:creationId xmlns:a16="http://schemas.microsoft.com/office/drawing/2014/main" id="{2D873D61-E1BD-F3F7-7D0F-B20BA6055202}"/>
              </a:ext>
            </a:extLst>
          </p:cNvPr>
          <p:cNvSpPr/>
          <p:nvPr/>
        </p:nvSpPr>
        <p:spPr>
          <a:xfrm>
            <a:off x="8877515" y="3114272"/>
            <a:ext cx="1876016" cy="1457496"/>
          </a:xfrm>
          <a:prstGeom prst="roundRect">
            <a:avLst>
              <a:gd name="adj" fmla="val 10241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" name="Shape 109">
            <a:extLst>
              <a:ext uri="{FF2B5EF4-FFF2-40B4-BE49-F238E27FC236}">
                <a16:creationId xmlns:a16="http://schemas.microsoft.com/office/drawing/2014/main" id="{1D18CAE0-FD21-63A6-416A-D90D030DBC86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42789" y="2944232"/>
            <a:ext cx="349200" cy="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5A4F26-EC0C-7CC8-7A40-B552AB682C7C}"/>
              </a:ext>
            </a:extLst>
          </p:cNvPr>
          <p:cNvSpPr txBox="1"/>
          <p:nvPr/>
        </p:nvSpPr>
        <p:spPr>
          <a:xfrm>
            <a:off x="8689657" y="2768274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standard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7945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2939806" y="32059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rgbClr val="2754F4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endParaRPr lang="fr" sz="3600" b="1" dirty="0">
              <a:solidFill>
                <a:srgbClr val="2754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65361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</TotalTime>
  <Words>2951</Words>
  <Application>Microsoft Macintosh PowerPoint</Application>
  <PresentationFormat>사용자 지정</PresentationFormat>
  <Paragraphs>491</Paragraphs>
  <Slides>47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-apple-system</vt:lpstr>
      <vt:lpstr>Noto Sans KR</vt:lpstr>
      <vt:lpstr>Arial</vt:lpstr>
      <vt:lpstr>Consolas</vt:lpstr>
      <vt:lpstr>Menlo</vt:lpstr>
      <vt:lpstr>open sans</vt:lpstr>
      <vt:lpstr>Simple Light</vt:lpstr>
      <vt:lpstr>Django + PostgreSQL +Elastic ON Kubernetes</vt:lpstr>
      <vt:lpstr>Table of contents</vt:lpstr>
      <vt:lpstr>Glossary</vt:lpstr>
      <vt:lpstr>Compute</vt:lpstr>
      <vt:lpstr>Storage</vt:lpstr>
      <vt:lpstr>Infrastructure components</vt:lpstr>
      <vt:lpstr>Architecture</vt:lpstr>
      <vt:lpstr>Django + PostgreSQL + ELASTIC Kubernetes Architecture</vt:lpstr>
      <vt:lpstr>Settings</vt:lpstr>
      <vt:lpstr>Settings-Django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Settings-Kubernetes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Install Manifest</vt:lpstr>
      <vt:lpstr>PowerPoint 프레젠테이션</vt:lpstr>
      <vt:lpstr>PowerPoint 프레젠테이션</vt:lpstr>
      <vt:lpstr>Port-Forawrd Services</vt:lpstr>
      <vt:lpstr>PowerPoint 프레젠테이션</vt:lpstr>
      <vt:lpstr>Identify 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Visualization</vt:lpstr>
      <vt:lpstr>PowerPoint 프레젠테이션</vt:lpstr>
      <vt:lpstr>PowerPoint 프레젠테이션</vt:lpstr>
      <vt:lpstr>Create Dashboard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Icons  v0.2</dc:title>
  <cp:lastModifiedBy>Microsoft Office User</cp:lastModifiedBy>
  <cp:revision>32</cp:revision>
  <dcterms:modified xsi:type="dcterms:W3CDTF">2023-01-09T05:58:13Z</dcterms:modified>
</cp:coreProperties>
</file>